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80" r:id="rId2"/>
    <p:sldId id="487" r:id="rId3"/>
    <p:sldId id="486" r:id="rId4"/>
    <p:sldId id="481" r:id="rId5"/>
    <p:sldId id="485" r:id="rId6"/>
    <p:sldId id="488" r:id="rId7"/>
    <p:sldId id="484" r:id="rId8"/>
    <p:sldId id="483" r:id="rId9"/>
    <p:sldId id="4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26D"/>
    <a:srgbClr val="473422"/>
    <a:srgbClr val="A50021"/>
    <a:srgbClr val="C9E1D8"/>
    <a:srgbClr val="FFFF00"/>
    <a:srgbClr val="FFD966"/>
    <a:srgbClr val="00FF00"/>
    <a:srgbClr val="D6BBEB"/>
    <a:srgbClr val="B17ED8"/>
    <a:srgbClr val="68A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8" autoAdjust="0"/>
    <p:restoredTop sz="72535" autoAdjust="0"/>
  </p:normalViewPr>
  <p:slideViewPr>
    <p:cSldViewPr snapToGrid="0">
      <p:cViewPr varScale="1">
        <p:scale>
          <a:sx n="55" d="100"/>
          <a:sy n="55" d="100"/>
        </p:scale>
        <p:origin x="1512"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B2708-887A-42EA-9A57-D9CEC7D5CFE5}"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1E0FA-87E6-4D2F-B86E-FA813536B943}" type="slidenum">
              <a:rPr lang="en-US" smtClean="0"/>
              <a:t>‹#›</a:t>
            </a:fld>
            <a:endParaRPr lang="en-US"/>
          </a:p>
        </p:txBody>
      </p:sp>
    </p:spTree>
    <p:extLst>
      <p:ext uri="{BB962C8B-B14F-4D97-AF65-F5344CB8AC3E}">
        <p14:creationId xmlns:p14="http://schemas.microsoft.com/office/powerpoint/2010/main" val="139931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differences between native, introduced, and invasive species. </a:t>
            </a:r>
            <a:r>
              <a:rPr lang="en-US" dirty="0" err="1"/>
              <a:t>Youtube</a:t>
            </a:r>
            <a:r>
              <a:rPr lang="en-US" dirty="0"/>
              <a:t> video on invasive species provided if interested.</a:t>
            </a:r>
          </a:p>
        </p:txBody>
      </p:sp>
      <p:sp>
        <p:nvSpPr>
          <p:cNvPr id="4" name="Slide Number Placeholder 3"/>
          <p:cNvSpPr>
            <a:spLocks noGrp="1"/>
          </p:cNvSpPr>
          <p:nvPr>
            <p:ph type="sldNum" sz="quarter" idx="5"/>
          </p:nvPr>
        </p:nvSpPr>
        <p:spPr/>
        <p:txBody>
          <a:bodyPr/>
          <a:lstStyle/>
          <a:p>
            <a:fld id="{5C31E0FA-87E6-4D2F-B86E-FA813536B943}" type="slidenum">
              <a:rPr lang="en-US" smtClean="0"/>
              <a:t>1</a:t>
            </a:fld>
            <a:endParaRPr lang="en-US"/>
          </a:p>
        </p:txBody>
      </p:sp>
    </p:spTree>
    <p:extLst>
      <p:ext uri="{BB962C8B-B14F-4D97-AF65-F5344CB8AC3E}">
        <p14:creationId xmlns:p14="http://schemas.microsoft.com/office/powerpoint/2010/main" val="127095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though we often only think of non-native species as invasive, some native species can be considered invasive too. For example, many southerners and Midwesterners view sweetgum and eastern red cedar as invasive because they grow everywhere and are difficult to get rid of. Beavers and Canada geese are sometimes considered pests or invasive, though they are native. Southern pine beetle and mountain pine beetle are native insects, but go through cycles of outbreaks, killing pine trees in North America, thus they are viewed as pests. Didymo (or rock snot) is a diatom native to the Northern Hemisphere, including North America, but is considered a nuisance in waterways in North America.</a:t>
            </a:r>
          </a:p>
        </p:txBody>
      </p:sp>
      <p:sp>
        <p:nvSpPr>
          <p:cNvPr id="4" name="Slide Number Placeholder 3"/>
          <p:cNvSpPr>
            <a:spLocks noGrp="1"/>
          </p:cNvSpPr>
          <p:nvPr>
            <p:ph type="sldNum" sz="quarter" idx="5"/>
          </p:nvPr>
        </p:nvSpPr>
        <p:spPr/>
        <p:txBody>
          <a:bodyPr/>
          <a:lstStyle/>
          <a:p>
            <a:fld id="{5C31E0FA-87E6-4D2F-B86E-FA813536B943}" type="slidenum">
              <a:rPr lang="en-US" smtClean="0"/>
              <a:t>2</a:t>
            </a:fld>
            <a:endParaRPr lang="en-US"/>
          </a:p>
        </p:txBody>
      </p:sp>
    </p:spTree>
    <p:extLst>
      <p:ext uri="{BB962C8B-B14F-4D97-AF65-F5344CB8AC3E}">
        <p14:creationId xmlns:p14="http://schemas.microsoft.com/office/powerpoint/2010/main" val="3142065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starts discussion about human perceptions of introduced and invasive species, starting with the perception that all non-native and invasive species are bad.</a:t>
            </a:r>
          </a:p>
        </p:txBody>
      </p:sp>
      <p:sp>
        <p:nvSpPr>
          <p:cNvPr id="4" name="Slide Number Placeholder 3"/>
          <p:cNvSpPr>
            <a:spLocks noGrp="1"/>
          </p:cNvSpPr>
          <p:nvPr>
            <p:ph type="sldNum" sz="quarter" idx="5"/>
          </p:nvPr>
        </p:nvSpPr>
        <p:spPr/>
        <p:txBody>
          <a:bodyPr/>
          <a:lstStyle/>
          <a:p>
            <a:fld id="{5C31E0FA-87E6-4D2F-B86E-FA813536B943}" type="slidenum">
              <a:rPr lang="en-US" smtClean="0"/>
              <a:t>3</a:t>
            </a:fld>
            <a:endParaRPr lang="en-US"/>
          </a:p>
        </p:txBody>
      </p:sp>
    </p:spTree>
    <p:extLst>
      <p:ext uri="{BB962C8B-B14F-4D97-AF65-F5344CB8AC3E}">
        <p14:creationId xmlns:p14="http://schemas.microsoft.com/office/powerpoint/2010/main" val="232594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don’t view introduced and invasive species as “bad” but rather as a side effect of human movement and mistakes, with humans being the bad part of the global environment.</a:t>
            </a:r>
          </a:p>
        </p:txBody>
      </p:sp>
      <p:sp>
        <p:nvSpPr>
          <p:cNvPr id="4" name="Slide Number Placeholder 3"/>
          <p:cNvSpPr>
            <a:spLocks noGrp="1"/>
          </p:cNvSpPr>
          <p:nvPr>
            <p:ph type="sldNum" sz="quarter" idx="5"/>
          </p:nvPr>
        </p:nvSpPr>
        <p:spPr/>
        <p:txBody>
          <a:bodyPr/>
          <a:lstStyle/>
          <a:p>
            <a:fld id="{5C31E0FA-87E6-4D2F-B86E-FA813536B943}" type="slidenum">
              <a:rPr lang="en-US" smtClean="0"/>
              <a:t>4</a:t>
            </a:fld>
            <a:endParaRPr lang="en-US"/>
          </a:p>
        </p:txBody>
      </p:sp>
    </p:spTree>
    <p:extLst>
      <p:ext uri="{BB962C8B-B14F-4D97-AF65-F5344CB8AC3E}">
        <p14:creationId xmlns:p14="http://schemas.microsoft.com/office/powerpoint/2010/main" val="224269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Indigenous peoples view these species as displaced beings, potentially useful, and can teach us about the environment and interactions within the environment.</a:t>
            </a:r>
          </a:p>
        </p:txBody>
      </p:sp>
      <p:sp>
        <p:nvSpPr>
          <p:cNvPr id="4" name="Slide Number Placeholder 3"/>
          <p:cNvSpPr>
            <a:spLocks noGrp="1"/>
          </p:cNvSpPr>
          <p:nvPr>
            <p:ph type="sldNum" sz="quarter" idx="5"/>
          </p:nvPr>
        </p:nvSpPr>
        <p:spPr/>
        <p:txBody>
          <a:bodyPr/>
          <a:lstStyle/>
          <a:p>
            <a:fld id="{5C31E0FA-87E6-4D2F-B86E-FA813536B943}" type="slidenum">
              <a:rPr lang="en-US" smtClean="0"/>
              <a:t>5</a:t>
            </a:fld>
            <a:endParaRPr lang="en-US"/>
          </a:p>
        </p:txBody>
      </p:sp>
    </p:spTree>
    <p:extLst>
      <p:ext uri="{BB962C8B-B14F-4D97-AF65-F5344CB8AC3E}">
        <p14:creationId xmlns:p14="http://schemas.microsoft.com/office/powerpoint/2010/main" val="127444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western viewpoints also view these species as “useful” and can be a source of food. Some species have been around long enough that they have worked their way into traditions of certain cultures (e.g., hunting feral hogs in poor, white communities in the mid-South).</a:t>
            </a:r>
          </a:p>
        </p:txBody>
      </p:sp>
      <p:sp>
        <p:nvSpPr>
          <p:cNvPr id="4" name="Slide Number Placeholder 3"/>
          <p:cNvSpPr>
            <a:spLocks noGrp="1"/>
          </p:cNvSpPr>
          <p:nvPr>
            <p:ph type="sldNum" sz="quarter" idx="5"/>
          </p:nvPr>
        </p:nvSpPr>
        <p:spPr/>
        <p:txBody>
          <a:bodyPr/>
          <a:lstStyle/>
          <a:p>
            <a:fld id="{5C31E0FA-87E6-4D2F-B86E-FA813536B943}" type="slidenum">
              <a:rPr lang="en-US" smtClean="0"/>
              <a:t>6</a:t>
            </a:fld>
            <a:endParaRPr lang="en-US"/>
          </a:p>
        </p:txBody>
      </p:sp>
    </p:spTree>
    <p:extLst>
      <p:ext uri="{BB962C8B-B14F-4D97-AF65-F5344CB8AC3E}">
        <p14:creationId xmlns:p14="http://schemas.microsoft.com/office/powerpoint/2010/main" val="3635096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are even pushing to stop demonizing introduced and invasive species because they “aren’t all bad.”</a:t>
            </a:r>
          </a:p>
        </p:txBody>
      </p:sp>
      <p:sp>
        <p:nvSpPr>
          <p:cNvPr id="4" name="Slide Number Placeholder 3"/>
          <p:cNvSpPr>
            <a:spLocks noGrp="1"/>
          </p:cNvSpPr>
          <p:nvPr>
            <p:ph type="sldNum" sz="quarter" idx="5"/>
          </p:nvPr>
        </p:nvSpPr>
        <p:spPr/>
        <p:txBody>
          <a:bodyPr/>
          <a:lstStyle/>
          <a:p>
            <a:fld id="{5C31E0FA-87E6-4D2F-B86E-FA813536B943}" type="slidenum">
              <a:rPr lang="en-US" smtClean="0"/>
              <a:t>7</a:t>
            </a:fld>
            <a:endParaRPr lang="en-US"/>
          </a:p>
        </p:txBody>
      </p:sp>
    </p:spTree>
    <p:extLst>
      <p:ext uri="{BB962C8B-B14F-4D97-AF65-F5344CB8AC3E}">
        <p14:creationId xmlns:p14="http://schemas.microsoft.com/office/powerpoint/2010/main" val="2830779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question of “are introduced species bad?” is not black and white. Most have negative impacts, but a few have neutral or positive impacts. The image here just helps students see how invasive species can affect food webs and the other species around them directly and indirectly.</a:t>
            </a:r>
          </a:p>
        </p:txBody>
      </p:sp>
      <p:sp>
        <p:nvSpPr>
          <p:cNvPr id="4" name="Slide Number Placeholder 3"/>
          <p:cNvSpPr>
            <a:spLocks noGrp="1"/>
          </p:cNvSpPr>
          <p:nvPr>
            <p:ph type="sldNum" sz="quarter" idx="5"/>
          </p:nvPr>
        </p:nvSpPr>
        <p:spPr/>
        <p:txBody>
          <a:bodyPr/>
          <a:lstStyle/>
          <a:p>
            <a:fld id="{5C31E0FA-87E6-4D2F-B86E-FA813536B943}" type="slidenum">
              <a:rPr lang="en-US" smtClean="0"/>
              <a:t>8</a:t>
            </a:fld>
            <a:endParaRPr lang="en-US"/>
          </a:p>
        </p:txBody>
      </p:sp>
    </p:spTree>
    <p:extLst>
      <p:ext uri="{BB962C8B-B14F-4D97-AF65-F5344CB8AC3E}">
        <p14:creationId xmlns:p14="http://schemas.microsoft.com/office/powerpoint/2010/main" val="3286316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includes some more general impacts of introduced species, positive and negative. In lieu of this, you could challenge students to come up with a list of their own. Challenge them to think about the bad effects species can have, as well as good effects. You could also compose this list after completing the jigsaw activity.</a:t>
            </a:r>
          </a:p>
        </p:txBody>
      </p:sp>
      <p:sp>
        <p:nvSpPr>
          <p:cNvPr id="4" name="Slide Number Placeholder 3"/>
          <p:cNvSpPr>
            <a:spLocks noGrp="1"/>
          </p:cNvSpPr>
          <p:nvPr>
            <p:ph type="sldNum" sz="quarter" idx="5"/>
          </p:nvPr>
        </p:nvSpPr>
        <p:spPr/>
        <p:txBody>
          <a:bodyPr/>
          <a:lstStyle/>
          <a:p>
            <a:fld id="{5C31E0FA-87E6-4D2F-B86E-FA813536B943}" type="slidenum">
              <a:rPr lang="en-US" smtClean="0"/>
              <a:t>9</a:t>
            </a:fld>
            <a:endParaRPr lang="en-US"/>
          </a:p>
        </p:txBody>
      </p:sp>
    </p:spTree>
    <p:extLst>
      <p:ext uri="{BB962C8B-B14F-4D97-AF65-F5344CB8AC3E}">
        <p14:creationId xmlns:p14="http://schemas.microsoft.com/office/powerpoint/2010/main" val="236024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C6A7-7D36-4E16-A5C3-606FC5EF4E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B28AC-7229-47AF-AB11-DD3AE0B55C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B33DE8-76B9-4E30-AE21-E188026E3BF6}"/>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44DC2368-B86C-4D9E-B018-D7A595496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80FAE-A337-4738-81F8-72921299CB44}"/>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76610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A0D4-C07E-4A49-83C6-E776AD8121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75A259-6EC5-4692-BC6A-77E619ABC5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D57BD-2C67-47CD-857D-DA78FBE37239}"/>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7CE659B0-FF18-47D2-BAFD-F013F360B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9C2AC-8AE0-44FC-A9C6-60BB258064B5}"/>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331089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831DC-C3FE-4E33-B29B-DA45B150B6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BC9E17-B95F-4A15-8B7F-E40954903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53A55-9041-47E9-B093-DB22FAAD3832}"/>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15086E2F-D1A9-47EB-8141-0E8BB6058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AEFC9-93A8-4D3F-86F5-BB9D34402B53}"/>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321782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F354-FD93-4FE9-8F35-459A3CA514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EE37A1-53F2-4880-9149-CF7770264E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7789D-D540-4792-9276-6FF265AE6978}"/>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AD72C390-5290-4A87-BD9F-1B212196D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A420C-9059-4EC7-99E8-939B73D7669C}"/>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222055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F5ED-3DA8-484E-BE39-B3367E97B2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FD9476-D7A1-4675-B399-2F69BD0989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B1D780-597F-407A-AECF-7E299E854A9C}"/>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D5A74059-CB74-445F-B638-95B1A1D6C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5995B-186F-4127-BCBC-79B4FB74664E}"/>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189903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FCDF-92DD-4CF6-A908-38CD02014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EAED40-416C-4A0A-B505-99B47D51CC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B7AAB9-D183-4891-BFCC-7B37877672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730FFF-34E4-4F3A-8A65-AB88C2F40FDA}"/>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6" name="Footer Placeholder 5">
            <a:extLst>
              <a:ext uri="{FF2B5EF4-FFF2-40B4-BE49-F238E27FC236}">
                <a16:creationId xmlns:a16="http://schemas.microsoft.com/office/drawing/2014/main" id="{38931367-1E99-4EE4-9536-CF8CDB05D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568F9-0975-48F2-A645-F412465A0091}"/>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359097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ED2-DEDA-45BB-8FAA-6BB6F6B0D2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7499B4-FFB0-41D8-8C14-10DE2BBAC5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90134-A440-47E6-87DC-F45358C964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DBC6F-57B7-4090-A359-2D9201375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C2BB7D-CE35-4322-96AA-25E3CE07FA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F21199-FC9B-45C2-B2F1-A587D56CC794}"/>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8" name="Footer Placeholder 7">
            <a:extLst>
              <a:ext uri="{FF2B5EF4-FFF2-40B4-BE49-F238E27FC236}">
                <a16:creationId xmlns:a16="http://schemas.microsoft.com/office/drawing/2014/main" id="{6396692A-5E4A-41A4-8C6A-7F711AA79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1032E4-BF8B-486B-B5DD-0952F41175FD}"/>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74537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D4E3-438A-46D6-84C4-A031579AF9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520116-2BCC-4F5B-9C6B-F3F8BAACC568}"/>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4" name="Footer Placeholder 3">
            <a:extLst>
              <a:ext uri="{FF2B5EF4-FFF2-40B4-BE49-F238E27FC236}">
                <a16:creationId xmlns:a16="http://schemas.microsoft.com/office/drawing/2014/main" id="{CBCD8AC0-8C0B-4484-A8A6-6E04FA7613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64D74E-3AB8-4AB0-A114-03CC13C5CD6E}"/>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100657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0453A3-9000-45F1-8665-9790D1559F55}"/>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3" name="Footer Placeholder 2">
            <a:extLst>
              <a:ext uri="{FF2B5EF4-FFF2-40B4-BE49-F238E27FC236}">
                <a16:creationId xmlns:a16="http://schemas.microsoft.com/office/drawing/2014/main" id="{C8D88D9B-91FA-4C12-9428-C7775F708D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9AECBC-AD2D-4B6E-86F5-A7758564A989}"/>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24742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FC65-A123-462B-AB50-B943B73E5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0AE9A2-ACC1-4B9A-BA6B-A7577BDA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3BCA2C-A5D5-4FC2-B037-BDA8CD303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19235A-3106-4D07-9E7A-3564D5582D2D}"/>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6" name="Footer Placeholder 5">
            <a:extLst>
              <a:ext uri="{FF2B5EF4-FFF2-40B4-BE49-F238E27FC236}">
                <a16:creationId xmlns:a16="http://schemas.microsoft.com/office/drawing/2014/main" id="{FB8575B1-5D0D-46B0-BE0A-21977B4A4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772E9-A5E5-409E-A68C-D510F8CF9B0E}"/>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196728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FD62-E149-4A4A-BE93-5A5BD6A49B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050C75-5B0C-4C6C-A127-B6CE4E0B9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D2CFE3-20F0-4090-BFA4-08293EDDB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C1199-FFB7-4D55-82F6-64632377FB6D}"/>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6" name="Footer Placeholder 5">
            <a:extLst>
              <a:ext uri="{FF2B5EF4-FFF2-40B4-BE49-F238E27FC236}">
                <a16:creationId xmlns:a16="http://schemas.microsoft.com/office/drawing/2014/main" id="{1099F113-A32E-4319-95DF-88F6F72D5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B6244-4EF6-4158-B140-DBF88C4A3BEB}"/>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3659885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28572-2F18-4E90-8D78-0A0F8A00A0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EC7996-B008-41EB-B3D9-E74517C12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4AD70-1E31-4038-A0F9-0BB36689A8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9DCA4D84-C16D-4E6A-8889-99430691D5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2D301F-6D24-4541-978B-A3A0EF7A35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BC5DF-695E-4C00-9F4A-C318985900B6}" type="slidenum">
              <a:rPr lang="en-US" smtClean="0"/>
              <a:t>‹#›</a:t>
            </a:fld>
            <a:endParaRPr lang="en-US"/>
          </a:p>
        </p:txBody>
      </p:sp>
    </p:spTree>
    <p:extLst>
      <p:ext uri="{BB962C8B-B14F-4D97-AF65-F5344CB8AC3E}">
        <p14:creationId xmlns:p14="http://schemas.microsoft.com/office/powerpoint/2010/main" val="11177303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yIgysZ5Hho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60" y="86624"/>
            <a:ext cx="10515600" cy="1128453"/>
          </a:xfrm>
        </p:spPr>
        <p:txBody>
          <a:bodyPr>
            <a:normAutofit/>
          </a:bodyPr>
          <a:lstStyle/>
          <a:p>
            <a:r>
              <a:rPr lang="en-US" sz="4000" b="1" dirty="0">
                <a:latin typeface="+mn-lt"/>
              </a:rPr>
              <a:t>Introduced and Invasive Species Terminology</a:t>
            </a:r>
          </a:p>
        </p:txBody>
      </p:sp>
      <p:sp>
        <p:nvSpPr>
          <p:cNvPr id="3" name="Content Placeholder 2"/>
          <p:cNvSpPr>
            <a:spLocks noGrp="1"/>
          </p:cNvSpPr>
          <p:nvPr>
            <p:ph idx="1"/>
          </p:nvPr>
        </p:nvSpPr>
        <p:spPr>
          <a:xfrm>
            <a:off x="235358" y="6159445"/>
            <a:ext cx="10870178" cy="476886"/>
          </a:xfrm>
        </p:spPr>
        <p:txBody>
          <a:bodyPr>
            <a:normAutofit fontScale="92500"/>
          </a:bodyPr>
          <a:lstStyle/>
          <a:p>
            <a:pPr marL="0" indent="0">
              <a:buNone/>
            </a:pPr>
            <a:r>
              <a:rPr lang="en-US" sz="2400" b="1" dirty="0"/>
              <a:t>Another primer on invasive species:</a:t>
            </a:r>
            <a:r>
              <a:rPr lang="en-US" sz="2400" dirty="0"/>
              <a:t> </a:t>
            </a:r>
            <a:r>
              <a:rPr lang="en-US" sz="2400" dirty="0">
                <a:hlinkClick r:id="rId3"/>
              </a:rPr>
              <a:t>https://www.youtube.com/watch?v=yIgysZ5Hho8</a:t>
            </a:r>
            <a:r>
              <a:rPr lang="en-US" sz="2400" dirty="0"/>
              <a:t> </a:t>
            </a:r>
          </a:p>
        </p:txBody>
      </p:sp>
      <p:pic>
        <p:nvPicPr>
          <p:cNvPr id="9" name="Picture 8">
            <a:extLst>
              <a:ext uri="{FF2B5EF4-FFF2-40B4-BE49-F238E27FC236}">
                <a16:creationId xmlns:a16="http://schemas.microsoft.com/office/drawing/2014/main" id="{70F475E0-50CD-444E-8E97-06AB1BDBBBFD}"/>
              </a:ext>
            </a:extLst>
          </p:cNvPr>
          <p:cNvPicPr>
            <a:picLocks noChangeAspect="1"/>
          </p:cNvPicPr>
          <p:nvPr/>
        </p:nvPicPr>
        <p:blipFill rotWithShape="1">
          <a:blip r:embed="rId4"/>
          <a:srcRect l="2215" t="19892" r="52532" b="20138"/>
          <a:stretch/>
        </p:blipFill>
        <p:spPr>
          <a:xfrm>
            <a:off x="6784257" y="1215077"/>
            <a:ext cx="5172383" cy="3598606"/>
          </a:xfrm>
          <a:prstGeom prst="rect">
            <a:avLst/>
          </a:prstGeom>
        </p:spPr>
      </p:pic>
      <p:sp>
        <p:nvSpPr>
          <p:cNvPr id="10" name="Content Placeholder 2">
            <a:extLst>
              <a:ext uri="{FF2B5EF4-FFF2-40B4-BE49-F238E27FC236}">
                <a16:creationId xmlns:a16="http://schemas.microsoft.com/office/drawing/2014/main" id="{56A50259-AB28-4692-8B53-235FE1AE50AB}"/>
              </a:ext>
            </a:extLst>
          </p:cNvPr>
          <p:cNvSpPr txBox="1">
            <a:spLocks/>
          </p:cNvSpPr>
          <p:nvPr/>
        </p:nvSpPr>
        <p:spPr>
          <a:xfrm>
            <a:off x="235360" y="1215077"/>
            <a:ext cx="6308010" cy="1557620"/>
          </a:xfrm>
          <a:prstGeom prst="rect">
            <a:avLst/>
          </a:prstGeom>
          <a:solidFill>
            <a:schemeClr val="accent6">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Native species: </a:t>
            </a:r>
            <a:r>
              <a:rPr lang="en-US" sz="2400" dirty="0"/>
              <a:t>a species that occurs naturally in a specified geographic area and has coevolved with the species around it (typically based on whether it was here prior to European contact)</a:t>
            </a:r>
          </a:p>
        </p:txBody>
      </p:sp>
      <p:sp>
        <p:nvSpPr>
          <p:cNvPr id="11" name="Content Placeholder 2">
            <a:extLst>
              <a:ext uri="{FF2B5EF4-FFF2-40B4-BE49-F238E27FC236}">
                <a16:creationId xmlns:a16="http://schemas.microsoft.com/office/drawing/2014/main" id="{BA670DCD-6D64-49C1-8EE5-22C9BD87839B}"/>
              </a:ext>
            </a:extLst>
          </p:cNvPr>
          <p:cNvSpPr txBox="1">
            <a:spLocks/>
          </p:cNvSpPr>
          <p:nvPr/>
        </p:nvSpPr>
        <p:spPr>
          <a:xfrm>
            <a:off x="235358" y="2831689"/>
            <a:ext cx="6308009" cy="1557620"/>
          </a:xfrm>
          <a:prstGeom prst="rect">
            <a:avLst/>
          </a:prstGeom>
          <a:solidFill>
            <a:schemeClr val="accent4">
              <a:lumMod val="40000"/>
              <a:lumOff val="6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Introduced species: </a:t>
            </a:r>
            <a:r>
              <a:rPr lang="en-US" sz="2400" dirty="0"/>
              <a:t>a species brought to a new geographic area intentionally or unintentionally by humans (also called </a:t>
            </a:r>
            <a:r>
              <a:rPr lang="en-US" sz="2400" i="1" dirty="0"/>
              <a:t>alien</a:t>
            </a:r>
            <a:r>
              <a:rPr lang="en-US" sz="2400" dirty="0"/>
              <a:t>, </a:t>
            </a:r>
            <a:r>
              <a:rPr lang="en-US" sz="2400" i="1" dirty="0"/>
              <a:t>exotic</a:t>
            </a:r>
            <a:r>
              <a:rPr lang="en-US" sz="2400" dirty="0"/>
              <a:t>, </a:t>
            </a:r>
            <a:r>
              <a:rPr lang="en-US" sz="2400" i="1" dirty="0"/>
              <a:t>non-native</a:t>
            </a:r>
            <a:r>
              <a:rPr lang="en-US" sz="2400" dirty="0"/>
              <a:t>)</a:t>
            </a:r>
          </a:p>
        </p:txBody>
      </p:sp>
      <p:sp>
        <p:nvSpPr>
          <p:cNvPr id="12" name="Content Placeholder 2">
            <a:extLst>
              <a:ext uri="{FF2B5EF4-FFF2-40B4-BE49-F238E27FC236}">
                <a16:creationId xmlns:a16="http://schemas.microsoft.com/office/drawing/2014/main" id="{7918609E-93A6-4728-A5CB-AFBD34CF4437}"/>
              </a:ext>
            </a:extLst>
          </p:cNvPr>
          <p:cNvSpPr txBox="1">
            <a:spLocks/>
          </p:cNvSpPr>
          <p:nvPr/>
        </p:nvSpPr>
        <p:spPr>
          <a:xfrm>
            <a:off x="235358" y="4466496"/>
            <a:ext cx="6308009" cy="1557620"/>
          </a:xfrm>
          <a:prstGeom prst="rect">
            <a:avLst/>
          </a:prstGeom>
          <a:solidFill>
            <a:schemeClr val="accent2">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Invasive species: </a:t>
            </a:r>
            <a:r>
              <a:rPr lang="en-US" sz="2400" dirty="0"/>
              <a:t>an established/naturalized (i.e., self-sustaining and reproducing) species that causes harm to the economy, environment, or human well-being. </a:t>
            </a:r>
          </a:p>
        </p:txBody>
      </p:sp>
    </p:spTree>
    <p:extLst>
      <p:ext uri="{BB962C8B-B14F-4D97-AF65-F5344CB8AC3E}">
        <p14:creationId xmlns:p14="http://schemas.microsoft.com/office/powerpoint/2010/main" val="183193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60" y="86624"/>
            <a:ext cx="10515600" cy="1128453"/>
          </a:xfrm>
        </p:spPr>
        <p:txBody>
          <a:bodyPr>
            <a:normAutofit/>
          </a:bodyPr>
          <a:lstStyle/>
          <a:p>
            <a:r>
              <a:rPr lang="en-US" sz="4000" b="1" dirty="0">
                <a:latin typeface="+mn-lt"/>
              </a:rPr>
              <a:t>Native species can be “invasive” too…</a:t>
            </a:r>
          </a:p>
        </p:txBody>
      </p:sp>
      <p:pic>
        <p:nvPicPr>
          <p:cNvPr id="6" name="Picture 5">
            <a:extLst>
              <a:ext uri="{FF2B5EF4-FFF2-40B4-BE49-F238E27FC236}">
                <a16:creationId xmlns:a16="http://schemas.microsoft.com/office/drawing/2014/main" id="{AA6D1036-D940-4D94-B456-16361B48BD95}"/>
              </a:ext>
            </a:extLst>
          </p:cNvPr>
          <p:cNvPicPr>
            <a:picLocks noChangeAspect="1"/>
          </p:cNvPicPr>
          <p:nvPr/>
        </p:nvPicPr>
        <p:blipFill>
          <a:blip r:embed="rId3"/>
          <a:stretch>
            <a:fillRect/>
          </a:stretch>
        </p:blipFill>
        <p:spPr>
          <a:xfrm>
            <a:off x="1412465" y="1196410"/>
            <a:ext cx="4080695" cy="3066351"/>
          </a:xfrm>
          <a:prstGeom prst="rect">
            <a:avLst/>
          </a:prstGeom>
        </p:spPr>
      </p:pic>
      <p:pic>
        <p:nvPicPr>
          <p:cNvPr id="8" name="Picture 7">
            <a:extLst>
              <a:ext uri="{FF2B5EF4-FFF2-40B4-BE49-F238E27FC236}">
                <a16:creationId xmlns:a16="http://schemas.microsoft.com/office/drawing/2014/main" id="{A0D21915-12DF-4EFA-A846-CE3D12A018DD}"/>
              </a:ext>
            </a:extLst>
          </p:cNvPr>
          <p:cNvPicPr>
            <a:picLocks noChangeAspect="1"/>
          </p:cNvPicPr>
          <p:nvPr/>
        </p:nvPicPr>
        <p:blipFill>
          <a:blip r:embed="rId4"/>
          <a:stretch>
            <a:fillRect/>
          </a:stretch>
        </p:blipFill>
        <p:spPr>
          <a:xfrm>
            <a:off x="1412465" y="4324175"/>
            <a:ext cx="4078668" cy="2447201"/>
          </a:xfrm>
          <a:prstGeom prst="rect">
            <a:avLst/>
          </a:prstGeom>
        </p:spPr>
      </p:pic>
      <p:pic>
        <p:nvPicPr>
          <p:cNvPr id="16" name="Picture 15">
            <a:extLst>
              <a:ext uri="{FF2B5EF4-FFF2-40B4-BE49-F238E27FC236}">
                <a16:creationId xmlns:a16="http://schemas.microsoft.com/office/drawing/2014/main" id="{4DDF0561-5C27-4FEF-907E-6B2954FE16D2}"/>
              </a:ext>
            </a:extLst>
          </p:cNvPr>
          <p:cNvPicPr>
            <a:picLocks noChangeAspect="1"/>
          </p:cNvPicPr>
          <p:nvPr/>
        </p:nvPicPr>
        <p:blipFill>
          <a:blip r:embed="rId5"/>
          <a:stretch>
            <a:fillRect/>
          </a:stretch>
        </p:blipFill>
        <p:spPr>
          <a:xfrm>
            <a:off x="5765899" y="1196410"/>
            <a:ext cx="5551769" cy="5574966"/>
          </a:xfrm>
          <a:prstGeom prst="rect">
            <a:avLst/>
          </a:prstGeom>
        </p:spPr>
      </p:pic>
    </p:spTree>
    <p:extLst>
      <p:ext uri="{BB962C8B-B14F-4D97-AF65-F5344CB8AC3E}">
        <p14:creationId xmlns:p14="http://schemas.microsoft.com/office/powerpoint/2010/main" val="422087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59" y="86624"/>
            <a:ext cx="11563351" cy="1314473"/>
          </a:xfrm>
        </p:spPr>
        <p:txBody>
          <a:bodyPr>
            <a:normAutofit/>
          </a:bodyPr>
          <a:lstStyle/>
          <a:p>
            <a:r>
              <a:rPr lang="en-US" sz="4000" b="1" dirty="0">
                <a:latin typeface="+mn-lt"/>
              </a:rPr>
              <a:t>Human Perceptions of Introduced &amp; Invasive Species</a:t>
            </a:r>
          </a:p>
        </p:txBody>
      </p:sp>
      <p:sp>
        <p:nvSpPr>
          <p:cNvPr id="13" name="Content Placeholder 2">
            <a:extLst>
              <a:ext uri="{FF2B5EF4-FFF2-40B4-BE49-F238E27FC236}">
                <a16:creationId xmlns:a16="http://schemas.microsoft.com/office/drawing/2014/main" id="{EF64FF68-B049-4529-9F23-3C21D06297B5}"/>
              </a:ext>
            </a:extLst>
          </p:cNvPr>
          <p:cNvSpPr txBox="1">
            <a:spLocks/>
          </p:cNvSpPr>
          <p:nvPr/>
        </p:nvSpPr>
        <p:spPr>
          <a:xfrm>
            <a:off x="344900" y="1401097"/>
            <a:ext cx="10473673" cy="4101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Some people view all introduced and invasive species as “bad” </a:t>
            </a:r>
          </a:p>
          <a:p>
            <a:pPr marL="0" indent="0">
              <a:buNone/>
            </a:pPr>
            <a:endParaRPr lang="en-US" dirty="0"/>
          </a:p>
          <a:p>
            <a:r>
              <a:rPr lang="en-US" dirty="0"/>
              <a:t>All introduced species should be prevented or eradicated, if possible, to limit the risk of them establishing and becoming invasive</a:t>
            </a:r>
          </a:p>
        </p:txBody>
      </p:sp>
      <p:pic>
        <p:nvPicPr>
          <p:cNvPr id="3" name="Picture 2">
            <a:extLst>
              <a:ext uri="{FF2B5EF4-FFF2-40B4-BE49-F238E27FC236}">
                <a16:creationId xmlns:a16="http://schemas.microsoft.com/office/drawing/2014/main" id="{BD50FD06-46B1-4C6F-944E-FAFE67DEF9BE}"/>
              </a:ext>
            </a:extLst>
          </p:cNvPr>
          <p:cNvPicPr>
            <a:picLocks noChangeAspect="1"/>
          </p:cNvPicPr>
          <p:nvPr/>
        </p:nvPicPr>
        <p:blipFill>
          <a:blip r:embed="rId3"/>
          <a:stretch>
            <a:fillRect/>
          </a:stretch>
        </p:blipFill>
        <p:spPr>
          <a:xfrm>
            <a:off x="6610264" y="3776018"/>
            <a:ext cx="4420569" cy="2890911"/>
          </a:xfrm>
          <a:prstGeom prst="rect">
            <a:avLst/>
          </a:prstGeom>
        </p:spPr>
      </p:pic>
      <p:pic>
        <p:nvPicPr>
          <p:cNvPr id="6" name="Picture 5">
            <a:extLst>
              <a:ext uri="{FF2B5EF4-FFF2-40B4-BE49-F238E27FC236}">
                <a16:creationId xmlns:a16="http://schemas.microsoft.com/office/drawing/2014/main" id="{DE00C2F0-E5FD-404D-95B6-F1721C3FE390}"/>
              </a:ext>
            </a:extLst>
          </p:cNvPr>
          <p:cNvPicPr>
            <a:picLocks noChangeAspect="1"/>
          </p:cNvPicPr>
          <p:nvPr/>
        </p:nvPicPr>
        <p:blipFill>
          <a:blip r:embed="rId4"/>
          <a:stretch>
            <a:fillRect/>
          </a:stretch>
        </p:blipFill>
        <p:spPr>
          <a:xfrm>
            <a:off x="1161028" y="3776018"/>
            <a:ext cx="4348257" cy="2890911"/>
          </a:xfrm>
          <a:prstGeom prst="rect">
            <a:avLst/>
          </a:prstGeom>
        </p:spPr>
      </p:pic>
    </p:spTree>
    <p:extLst>
      <p:ext uri="{BB962C8B-B14F-4D97-AF65-F5344CB8AC3E}">
        <p14:creationId xmlns:p14="http://schemas.microsoft.com/office/powerpoint/2010/main" val="292245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59" y="86624"/>
            <a:ext cx="11563351" cy="1314473"/>
          </a:xfrm>
        </p:spPr>
        <p:txBody>
          <a:bodyPr>
            <a:normAutofit/>
          </a:bodyPr>
          <a:lstStyle/>
          <a:p>
            <a:r>
              <a:rPr lang="en-US" sz="4000" b="1" dirty="0">
                <a:latin typeface="+mn-lt"/>
              </a:rPr>
              <a:t>Human Perceptions of Introduced &amp; Invasive Species</a:t>
            </a:r>
          </a:p>
        </p:txBody>
      </p:sp>
      <p:sp>
        <p:nvSpPr>
          <p:cNvPr id="14" name="Content Placeholder 2">
            <a:extLst>
              <a:ext uri="{FF2B5EF4-FFF2-40B4-BE49-F238E27FC236}">
                <a16:creationId xmlns:a16="http://schemas.microsoft.com/office/drawing/2014/main" id="{D69A588B-89FB-44A3-B406-7D20DB851CB3}"/>
              </a:ext>
            </a:extLst>
          </p:cNvPr>
          <p:cNvSpPr txBox="1">
            <a:spLocks/>
          </p:cNvSpPr>
          <p:nvPr/>
        </p:nvSpPr>
        <p:spPr>
          <a:xfrm>
            <a:off x="235358" y="1326148"/>
            <a:ext cx="11563351" cy="4101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Some people view humans as part of the global environment and think humans are the invasive species</a:t>
            </a:r>
          </a:p>
          <a:p>
            <a:r>
              <a:rPr lang="en-US" dirty="0"/>
              <a:t>All management that needs to be done is to correct for human mistakes and human impacts on the landscape</a:t>
            </a:r>
          </a:p>
        </p:txBody>
      </p:sp>
      <p:pic>
        <p:nvPicPr>
          <p:cNvPr id="3" name="Picture 2">
            <a:extLst>
              <a:ext uri="{FF2B5EF4-FFF2-40B4-BE49-F238E27FC236}">
                <a16:creationId xmlns:a16="http://schemas.microsoft.com/office/drawing/2014/main" id="{321CFBA6-47B2-42A4-A07C-B123B32880FF}"/>
              </a:ext>
            </a:extLst>
          </p:cNvPr>
          <p:cNvPicPr>
            <a:picLocks noChangeAspect="1"/>
          </p:cNvPicPr>
          <p:nvPr/>
        </p:nvPicPr>
        <p:blipFill>
          <a:blip r:embed="rId3"/>
          <a:stretch>
            <a:fillRect/>
          </a:stretch>
        </p:blipFill>
        <p:spPr>
          <a:xfrm>
            <a:off x="36338" y="3246778"/>
            <a:ext cx="11961389" cy="3420152"/>
          </a:xfrm>
          <a:prstGeom prst="rect">
            <a:avLst/>
          </a:prstGeom>
        </p:spPr>
      </p:pic>
    </p:spTree>
    <p:extLst>
      <p:ext uri="{BB962C8B-B14F-4D97-AF65-F5344CB8AC3E}">
        <p14:creationId xmlns:p14="http://schemas.microsoft.com/office/powerpoint/2010/main" val="2994629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59" y="86625"/>
            <a:ext cx="11563351" cy="1135854"/>
          </a:xfrm>
        </p:spPr>
        <p:txBody>
          <a:bodyPr>
            <a:normAutofit/>
          </a:bodyPr>
          <a:lstStyle/>
          <a:p>
            <a:r>
              <a:rPr lang="en-US" sz="4000" b="1" dirty="0">
                <a:latin typeface="+mn-lt"/>
              </a:rPr>
              <a:t>Human Perceptions of Introduced &amp; Invasive Species</a:t>
            </a:r>
          </a:p>
        </p:txBody>
      </p:sp>
      <p:sp>
        <p:nvSpPr>
          <p:cNvPr id="4" name="Content Placeholder 2">
            <a:extLst>
              <a:ext uri="{FF2B5EF4-FFF2-40B4-BE49-F238E27FC236}">
                <a16:creationId xmlns:a16="http://schemas.microsoft.com/office/drawing/2014/main" id="{9324B0B2-15F1-4C93-A7EB-686756299DE2}"/>
              </a:ext>
            </a:extLst>
          </p:cNvPr>
          <p:cNvSpPr txBox="1">
            <a:spLocks/>
          </p:cNvSpPr>
          <p:nvPr/>
        </p:nvSpPr>
        <p:spPr>
          <a:xfrm>
            <a:off x="235358" y="1045502"/>
            <a:ext cx="11047158" cy="5473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Some Indigenous perspectives regard introduced species as displaced relatives and useful…</a:t>
            </a:r>
          </a:p>
          <a:p>
            <a:pPr marL="0" indent="0">
              <a:buFont typeface="Arial" panose="020B0604020202020204" pitchFamily="34" charset="0"/>
              <a:buNone/>
            </a:pPr>
            <a:endParaRPr lang="en-US" sz="2400" b="1" dirty="0"/>
          </a:p>
        </p:txBody>
      </p:sp>
      <p:sp>
        <p:nvSpPr>
          <p:cNvPr id="6" name="TextBox 5">
            <a:extLst>
              <a:ext uri="{FF2B5EF4-FFF2-40B4-BE49-F238E27FC236}">
                <a16:creationId xmlns:a16="http://schemas.microsoft.com/office/drawing/2014/main" id="{ED1D775A-F8E6-419F-AAF4-373A463B2B66}"/>
              </a:ext>
            </a:extLst>
          </p:cNvPr>
          <p:cNvSpPr txBox="1"/>
          <p:nvPr/>
        </p:nvSpPr>
        <p:spPr>
          <a:xfrm>
            <a:off x="4823340" y="5633826"/>
            <a:ext cx="7089058" cy="954107"/>
          </a:xfrm>
          <a:prstGeom prst="rect">
            <a:avLst/>
          </a:prstGeom>
          <a:noFill/>
        </p:spPr>
        <p:txBody>
          <a:bodyPr wrap="square">
            <a:spAutoFit/>
          </a:bodyPr>
          <a:lstStyle/>
          <a:p>
            <a:r>
              <a:rPr lang="en-US" i="1" dirty="0"/>
              <a:t>“</a:t>
            </a:r>
            <a:r>
              <a:rPr lang="en-US" b="1" i="1" dirty="0"/>
              <a:t>Every plant and animal is useful </a:t>
            </a:r>
            <a:r>
              <a:rPr lang="en-US" i="1" dirty="0"/>
              <a:t>to us.”</a:t>
            </a:r>
            <a:r>
              <a:rPr lang="en-US" b="1" dirty="0">
                <a:solidFill>
                  <a:srgbClr val="473422"/>
                </a:solidFill>
              </a:rPr>
              <a:t> </a:t>
            </a:r>
            <a:r>
              <a:rPr lang="en-US" b="1" dirty="0">
                <a:solidFill>
                  <a:srgbClr val="4A826D"/>
                </a:solidFill>
              </a:rPr>
              <a:t>– Dr. Nicholas </a:t>
            </a:r>
            <a:r>
              <a:rPr lang="en-US" b="1" dirty="0" err="1">
                <a:solidFill>
                  <a:srgbClr val="4A826D"/>
                </a:solidFill>
              </a:rPr>
              <a:t>Reo</a:t>
            </a:r>
            <a:endParaRPr lang="en-US" b="1" dirty="0">
              <a:solidFill>
                <a:srgbClr val="4A826D"/>
              </a:solidFill>
            </a:endParaRPr>
          </a:p>
          <a:p>
            <a:r>
              <a:rPr lang="en-US" sz="1200" dirty="0"/>
              <a:t>https://www.cbc.ca/radio/unreserved/earth-day-indigenous-scientists-academics-and-community-members-take-the-lead-in-environmental-causes-1.4605336/every-plant-and-animal-is-useful-to-us-indigenous-professor-re-thinking-how-we-deal-with-invasive-species-1.4605344 </a:t>
            </a:r>
          </a:p>
        </p:txBody>
      </p:sp>
      <p:sp>
        <p:nvSpPr>
          <p:cNvPr id="9" name="TextBox 8">
            <a:extLst>
              <a:ext uri="{FF2B5EF4-FFF2-40B4-BE49-F238E27FC236}">
                <a16:creationId xmlns:a16="http://schemas.microsoft.com/office/drawing/2014/main" id="{3569E3A5-0319-4C02-BEEC-9C604B36DD6D}"/>
              </a:ext>
            </a:extLst>
          </p:cNvPr>
          <p:cNvSpPr txBox="1"/>
          <p:nvPr/>
        </p:nvSpPr>
        <p:spPr>
          <a:xfrm>
            <a:off x="4823340" y="4157569"/>
            <a:ext cx="7089057" cy="1292662"/>
          </a:xfrm>
          <a:prstGeom prst="rect">
            <a:avLst/>
          </a:prstGeom>
          <a:noFill/>
        </p:spPr>
        <p:txBody>
          <a:bodyPr wrap="square">
            <a:spAutoFit/>
          </a:bodyPr>
          <a:lstStyle/>
          <a:p>
            <a:r>
              <a:rPr lang="en-US" i="1" dirty="0"/>
              <a:t>“Introduced plants, like native plants, are </a:t>
            </a:r>
            <a:r>
              <a:rPr lang="en-US" b="1" i="1" dirty="0"/>
              <a:t>regarded as persons </a:t>
            </a:r>
            <a:r>
              <a:rPr lang="en-US" i="1" dirty="0"/>
              <a:t>that have their own intelligence, role, and way of being. What are they bringing us? </a:t>
            </a:r>
            <a:r>
              <a:rPr lang="en-US" b="1" i="1" dirty="0"/>
              <a:t>What are they trying to teach us?</a:t>
            </a:r>
            <a:r>
              <a:rPr lang="en-US" i="1" dirty="0"/>
              <a:t>” </a:t>
            </a:r>
            <a:r>
              <a:rPr lang="en-US" b="1" dirty="0">
                <a:solidFill>
                  <a:srgbClr val="4A826D"/>
                </a:solidFill>
              </a:rPr>
              <a:t>-Dr. Robin Wall Kimmerer</a:t>
            </a:r>
          </a:p>
          <a:p>
            <a:r>
              <a:rPr lang="en-US" sz="1200" dirty="0"/>
              <a:t>https://www.biohabitats.com/newsletter/traditional-ecological-knowledge/leaf-litter-talks-with-dr-robin-wall-kimmerer/</a:t>
            </a:r>
          </a:p>
        </p:txBody>
      </p:sp>
      <p:sp>
        <p:nvSpPr>
          <p:cNvPr id="15" name="TextBox 14">
            <a:extLst>
              <a:ext uri="{FF2B5EF4-FFF2-40B4-BE49-F238E27FC236}">
                <a16:creationId xmlns:a16="http://schemas.microsoft.com/office/drawing/2014/main" id="{5A0D9D61-3DAC-4605-8971-AFBE208C8694}"/>
              </a:ext>
            </a:extLst>
          </p:cNvPr>
          <p:cNvSpPr txBox="1"/>
          <p:nvPr/>
        </p:nvSpPr>
        <p:spPr>
          <a:xfrm>
            <a:off x="4823340" y="1617876"/>
            <a:ext cx="7324415" cy="2369880"/>
          </a:xfrm>
          <a:prstGeom prst="rect">
            <a:avLst/>
          </a:prstGeom>
          <a:noFill/>
        </p:spPr>
        <p:txBody>
          <a:bodyPr wrap="square">
            <a:spAutoFit/>
          </a:bodyPr>
          <a:lstStyle/>
          <a:p>
            <a:r>
              <a:rPr lang="en-US" sz="1700" i="1" dirty="0"/>
              <a:t>“The irony is that for many who are in the environmental sciences, </a:t>
            </a:r>
            <a:r>
              <a:rPr lang="en-US" sz="1700" b="1" i="1" dirty="0"/>
              <a:t>most of these invasive species are their plant relatives </a:t>
            </a:r>
            <a:r>
              <a:rPr lang="en-US" sz="1700" i="1" dirty="0"/>
              <a:t>as these were introduced during colonial times by settlers and colonizers. This means that </a:t>
            </a:r>
            <a:r>
              <a:rPr lang="en-US" sz="1700" b="1" i="1" dirty="0"/>
              <a:t>many people have lost their ancestral roots </a:t>
            </a:r>
            <a:r>
              <a:rPr lang="en-US" sz="1700" i="1" dirty="0"/>
              <a:t>due to assimilation and, as a result, </a:t>
            </a:r>
            <a:r>
              <a:rPr lang="en-US" sz="1700" b="1" i="1" dirty="0"/>
              <a:t>they have lost their relationships with the same plants </a:t>
            </a:r>
            <a:r>
              <a:rPr lang="en-US" sz="1700" i="1" dirty="0"/>
              <a:t>they now deem as terrible beings. Regardless of whether this plant belongs there or not, we must ask its spirit for permission. </a:t>
            </a:r>
            <a:r>
              <a:rPr lang="en-US" sz="1700" b="1" i="1" dirty="0"/>
              <a:t>We acknowledge them as displaced relatives</a:t>
            </a:r>
            <a:r>
              <a:rPr lang="en-US" sz="1700" i="1" dirty="0"/>
              <a:t>, since at the end of the day, they are also someone’s plant relatives.” </a:t>
            </a:r>
            <a:r>
              <a:rPr lang="en-US" b="1" dirty="0">
                <a:solidFill>
                  <a:srgbClr val="4A826D"/>
                </a:solidFill>
              </a:rPr>
              <a:t>– Dr. Jessica Hernandez</a:t>
            </a:r>
          </a:p>
          <a:p>
            <a:r>
              <a:rPr lang="en-US" sz="1200" i="1" dirty="0"/>
              <a:t>https://www.popsci.com/environment/fresh-banana-leaves-jessica-hernandez-excerpt/</a:t>
            </a:r>
          </a:p>
        </p:txBody>
      </p:sp>
      <p:pic>
        <p:nvPicPr>
          <p:cNvPr id="3" name="Picture 2">
            <a:extLst>
              <a:ext uri="{FF2B5EF4-FFF2-40B4-BE49-F238E27FC236}">
                <a16:creationId xmlns:a16="http://schemas.microsoft.com/office/drawing/2014/main" id="{F4E2DB87-05A7-4495-B19F-600854C2ADFA}"/>
              </a:ext>
            </a:extLst>
          </p:cNvPr>
          <p:cNvPicPr>
            <a:picLocks noChangeAspect="1"/>
          </p:cNvPicPr>
          <p:nvPr/>
        </p:nvPicPr>
        <p:blipFill>
          <a:blip r:embed="rId3"/>
          <a:stretch>
            <a:fillRect/>
          </a:stretch>
        </p:blipFill>
        <p:spPr>
          <a:xfrm>
            <a:off x="217772" y="1592830"/>
            <a:ext cx="4529721" cy="4993057"/>
          </a:xfrm>
          <a:prstGeom prst="rect">
            <a:avLst/>
          </a:prstGeom>
        </p:spPr>
      </p:pic>
    </p:spTree>
    <p:extLst>
      <p:ext uri="{BB962C8B-B14F-4D97-AF65-F5344CB8AC3E}">
        <p14:creationId xmlns:p14="http://schemas.microsoft.com/office/powerpoint/2010/main" val="233854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59" y="86624"/>
            <a:ext cx="11563351" cy="1314473"/>
          </a:xfrm>
        </p:spPr>
        <p:txBody>
          <a:bodyPr>
            <a:normAutofit/>
          </a:bodyPr>
          <a:lstStyle/>
          <a:p>
            <a:r>
              <a:rPr lang="en-US" sz="4000" b="1" dirty="0">
                <a:latin typeface="+mn-lt"/>
              </a:rPr>
              <a:t>Human Perceptions of Introduced &amp; Invasive Species</a:t>
            </a:r>
          </a:p>
        </p:txBody>
      </p:sp>
      <p:sp>
        <p:nvSpPr>
          <p:cNvPr id="14" name="Content Placeholder 2">
            <a:extLst>
              <a:ext uri="{FF2B5EF4-FFF2-40B4-BE49-F238E27FC236}">
                <a16:creationId xmlns:a16="http://schemas.microsoft.com/office/drawing/2014/main" id="{D69A588B-89FB-44A3-B406-7D20DB851CB3}"/>
              </a:ext>
            </a:extLst>
          </p:cNvPr>
          <p:cNvSpPr txBox="1">
            <a:spLocks/>
          </p:cNvSpPr>
          <p:nvPr/>
        </p:nvSpPr>
        <p:spPr>
          <a:xfrm>
            <a:off x="235359" y="1326148"/>
            <a:ext cx="5860642" cy="4101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Some view invasive species as a possible source of food or products that can be used by humans or other animals. </a:t>
            </a:r>
          </a:p>
          <a:p>
            <a:r>
              <a:rPr lang="en-US" dirty="0"/>
              <a:t>Naturalized invasive species have worked their way into local traditions (e.g., people relying on hunting feral hogs for food/tradition)</a:t>
            </a:r>
          </a:p>
        </p:txBody>
      </p:sp>
      <p:pic>
        <p:nvPicPr>
          <p:cNvPr id="11" name="Picture 10">
            <a:extLst>
              <a:ext uri="{FF2B5EF4-FFF2-40B4-BE49-F238E27FC236}">
                <a16:creationId xmlns:a16="http://schemas.microsoft.com/office/drawing/2014/main" id="{14944CDD-D753-4E94-841A-8EAA8E062C06}"/>
              </a:ext>
            </a:extLst>
          </p:cNvPr>
          <p:cNvPicPr>
            <a:picLocks noChangeAspect="1"/>
          </p:cNvPicPr>
          <p:nvPr/>
        </p:nvPicPr>
        <p:blipFill>
          <a:blip r:embed="rId3"/>
          <a:stretch>
            <a:fillRect/>
          </a:stretch>
        </p:blipFill>
        <p:spPr>
          <a:xfrm>
            <a:off x="6607580" y="3240425"/>
            <a:ext cx="5468586" cy="3322608"/>
          </a:xfrm>
          <a:prstGeom prst="rect">
            <a:avLst/>
          </a:prstGeom>
        </p:spPr>
      </p:pic>
      <p:pic>
        <p:nvPicPr>
          <p:cNvPr id="20" name="Picture 19">
            <a:extLst>
              <a:ext uri="{FF2B5EF4-FFF2-40B4-BE49-F238E27FC236}">
                <a16:creationId xmlns:a16="http://schemas.microsoft.com/office/drawing/2014/main" id="{0C4DCCD8-EF4A-4DCB-87A2-57C55629C7DA}"/>
              </a:ext>
            </a:extLst>
          </p:cNvPr>
          <p:cNvPicPr>
            <a:picLocks noChangeAspect="1"/>
          </p:cNvPicPr>
          <p:nvPr/>
        </p:nvPicPr>
        <p:blipFill>
          <a:blip r:embed="rId4"/>
          <a:stretch>
            <a:fillRect/>
          </a:stretch>
        </p:blipFill>
        <p:spPr>
          <a:xfrm>
            <a:off x="6723414" y="1326148"/>
            <a:ext cx="5352752" cy="1761897"/>
          </a:xfrm>
          <a:prstGeom prst="rect">
            <a:avLst/>
          </a:prstGeom>
        </p:spPr>
      </p:pic>
    </p:spTree>
    <p:extLst>
      <p:ext uri="{BB962C8B-B14F-4D97-AF65-F5344CB8AC3E}">
        <p14:creationId xmlns:p14="http://schemas.microsoft.com/office/powerpoint/2010/main" val="407086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59" y="86624"/>
            <a:ext cx="11563351" cy="1314473"/>
          </a:xfrm>
        </p:spPr>
        <p:txBody>
          <a:bodyPr>
            <a:normAutofit/>
          </a:bodyPr>
          <a:lstStyle/>
          <a:p>
            <a:r>
              <a:rPr lang="en-US" sz="4000" b="1" dirty="0">
                <a:latin typeface="+mn-lt"/>
              </a:rPr>
              <a:t>Human Perceptions of Introduced &amp; Invasive Species</a:t>
            </a:r>
          </a:p>
        </p:txBody>
      </p:sp>
      <p:pic>
        <p:nvPicPr>
          <p:cNvPr id="3" name="Picture 2">
            <a:extLst>
              <a:ext uri="{FF2B5EF4-FFF2-40B4-BE49-F238E27FC236}">
                <a16:creationId xmlns:a16="http://schemas.microsoft.com/office/drawing/2014/main" id="{CDA89522-A112-45A7-B5CF-E686368650E9}"/>
              </a:ext>
            </a:extLst>
          </p:cNvPr>
          <p:cNvPicPr>
            <a:picLocks noChangeAspect="1"/>
          </p:cNvPicPr>
          <p:nvPr/>
        </p:nvPicPr>
        <p:blipFill>
          <a:blip r:embed="rId3"/>
          <a:stretch>
            <a:fillRect/>
          </a:stretch>
        </p:blipFill>
        <p:spPr>
          <a:xfrm>
            <a:off x="2897750" y="1401097"/>
            <a:ext cx="6238568" cy="2101611"/>
          </a:xfrm>
          <a:prstGeom prst="rect">
            <a:avLst/>
          </a:prstGeom>
        </p:spPr>
      </p:pic>
      <p:pic>
        <p:nvPicPr>
          <p:cNvPr id="6" name="Picture 5">
            <a:extLst>
              <a:ext uri="{FF2B5EF4-FFF2-40B4-BE49-F238E27FC236}">
                <a16:creationId xmlns:a16="http://schemas.microsoft.com/office/drawing/2014/main" id="{19D8A97F-840A-4257-92E7-A694EA0A0824}"/>
              </a:ext>
            </a:extLst>
          </p:cNvPr>
          <p:cNvPicPr>
            <a:picLocks noChangeAspect="1"/>
          </p:cNvPicPr>
          <p:nvPr/>
        </p:nvPicPr>
        <p:blipFill rotWithShape="1">
          <a:blip r:embed="rId4"/>
          <a:srcRect l="4718" t="18064" r="67701" b="62968"/>
          <a:stretch/>
        </p:blipFill>
        <p:spPr>
          <a:xfrm>
            <a:off x="880489" y="4104753"/>
            <a:ext cx="10431022" cy="2241755"/>
          </a:xfrm>
          <a:prstGeom prst="rect">
            <a:avLst/>
          </a:prstGeom>
        </p:spPr>
      </p:pic>
    </p:spTree>
    <p:extLst>
      <p:ext uri="{BB962C8B-B14F-4D97-AF65-F5344CB8AC3E}">
        <p14:creationId xmlns:p14="http://schemas.microsoft.com/office/powerpoint/2010/main" val="143957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64" y="234108"/>
            <a:ext cx="11814072" cy="1128453"/>
          </a:xfrm>
        </p:spPr>
        <p:txBody>
          <a:bodyPr>
            <a:normAutofit/>
          </a:bodyPr>
          <a:lstStyle/>
          <a:p>
            <a:r>
              <a:rPr lang="en-US" sz="3600" b="1" dirty="0">
                <a:latin typeface="+mn-lt"/>
              </a:rPr>
              <a:t>Are all introduced species bad? What impacts can they have?</a:t>
            </a:r>
          </a:p>
        </p:txBody>
      </p:sp>
      <p:pic>
        <p:nvPicPr>
          <p:cNvPr id="3" name="Picture 2">
            <a:extLst>
              <a:ext uri="{FF2B5EF4-FFF2-40B4-BE49-F238E27FC236}">
                <a16:creationId xmlns:a16="http://schemas.microsoft.com/office/drawing/2014/main" id="{1D3C834A-DA9F-4169-80AB-4820DC4F01DC}"/>
              </a:ext>
            </a:extLst>
          </p:cNvPr>
          <p:cNvPicPr>
            <a:picLocks noChangeAspect="1"/>
          </p:cNvPicPr>
          <p:nvPr/>
        </p:nvPicPr>
        <p:blipFill>
          <a:blip r:embed="rId3"/>
          <a:stretch>
            <a:fillRect/>
          </a:stretch>
        </p:blipFill>
        <p:spPr>
          <a:xfrm>
            <a:off x="1064064" y="1362561"/>
            <a:ext cx="10063872" cy="4812123"/>
          </a:xfrm>
          <a:prstGeom prst="rect">
            <a:avLst/>
          </a:prstGeom>
        </p:spPr>
      </p:pic>
    </p:spTree>
    <p:extLst>
      <p:ext uri="{BB962C8B-B14F-4D97-AF65-F5344CB8AC3E}">
        <p14:creationId xmlns:p14="http://schemas.microsoft.com/office/powerpoint/2010/main" val="4672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60" y="86624"/>
            <a:ext cx="10515600" cy="1128453"/>
          </a:xfrm>
        </p:spPr>
        <p:txBody>
          <a:bodyPr>
            <a:normAutofit/>
          </a:bodyPr>
          <a:lstStyle/>
          <a:p>
            <a:r>
              <a:rPr lang="en-US" sz="4000" b="1" dirty="0">
                <a:latin typeface="+mn-lt"/>
              </a:rPr>
              <a:t>Introduced Species Impacts</a:t>
            </a:r>
          </a:p>
        </p:txBody>
      </p:sp>
      <p:pic>
        <p:nvPicPr>
          <p:cNvPr id="4" name="Picture 3">
            <a:extLst>
              <a:ext uri="{FF2B5EF4-FFF2-40B4-BE49-F238E27FC236}">
                <a16:creationId xmlns:a16="http://schemas.microsoft.com/office/drawing/2014/main" id="{6B35339E-23A1-4F74-A4C6-8A113E92C6CD}"/>
              </a:ext>
            </a:extLst>
          </p:cNvPr>
          <p:cNvPicPr>
            <a:picLocks noChangeAspect="1"/>
          </p:cNvPicPr>
          <p:nvPr/>
        </p:nvPicPr>
        <p:blipFill>
          <a:blip r:embed="rId3"/>
          <a:stretch>
            <a:fillRect/>
          </a:stretch>
        </p:blipFill>
        <p:spPr>
          <a:xfrm>
            <a:off x="7030061" y="1215077"/>
            <a:ext cx="4926579" cy="4036355"/>
          </a:xfrm>
          <a:prstGeom prst="rect">
            <a:avLst/>
          </a:prstGeom>
        </p:spPr>
      </p:pic>
      <p:pic>
        <p:nvPicPr>
          <p:cNvPr id="3" name="Picture 2">
            <a:extLst>
              <a:ext uri="{FF2B5EF4-FFF2-40B4-BE49-F238E27FC236}">
                <a16:creationId xmlns:a16="http://schemas.microsoft.com/office/drawing/2014/main" id="{B446F494-25CF-482C-9E7C-BCF8BB7CDB3B}"/>
              </a:ext>
            </a:extLst>
          </p:cNvPr>
          <p:cNvPicPr>
            <a:picLocks noChangeAspect="1"/>
          </p:cNvPicPr>
          <p:nvPr/>
        </p:nvPicPr>
        <p:blipFill>
          <a:blip r:embed="rId4"/>
          <a:stretch>
            <a:fillRect/>
          </a:stretch>
        </p:blipFill>
        <p:spPr>
          <a:xfrm>
            <a:off x="0" y="1032387"/>
            <a:ext cx="6957184" cy="5262905"/>
          </a:xfrm>
          <a:prstGeom prst="rect">
            <a:avLst/>
          </a:prstGeom>
        </p:spPr>
      </p:pic>
    </p:spTree>
    <p:extLst>
      <p:ext uri="{BB962C8B-B14F-4D97-AF65-F5344CB8AC3E}">
        <p14:creationId xmlns:p14="http://schemas.microsoft.com/office/powerpoint/2010/main" val="3154157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4298</TotalTime>
  <Words>952</Words>
  <Application>Microsoft Office PowerPoint</Application>
  <PresentationFormat>Widescreen</PresentationFormat>
  <Paragraphs>45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Introduced and Invasive Species Terminology</vt:lpstr>
      <vt:lpstr>Native species can be “invasive” too…</vt:lpstr>
      <vt:lpstr>Human Perceptions of Introduced &amp; Invasive Species</vt:lpstr>
      <vt:lpstr>Human Perceptions of Introduced &amp; Invasive Species</vt:lpstr>
      <vt:lpstr>Human Perceptions of Introduced &amp; Invasive Species</vt:lpstr>
      <vt:lpstr>Human Perceptions of Introduced &amp; Invasive Species</vt:lpstr>
      <vt:lpstr>Human Perceptions of Introduced &amp; Invasive Species</vt:lpstr>
      <vt:lpstr>Are all introduced species bad? What impacts can they have?</vt:lpstr>
      <vt:lpstr>Introduced Species Impacts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SCIENTIFIC METHOD</dc:title>
  <dc:creator>Ashley Schulz</dc:creator>
  <cp:lastModifiedBy>Schulz, Ashley</cp:lastModifiedBy>
  <cp:revision>236</cp:revision>
  <dcterms:created xsi:type="dcterms:W3CDTF">2021-01-04T19:34:40Z</dcterms:created>
  <dcterms:modified xsi:type="dcterms:W3CDTF">2022-12-15T15:14:51Z</dcterms:modified>
</cp:coreProperties>
</file>