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
  </p:notesMasterIdLst>
  <p:sldIdLst>
    <p:sldId id="470" r:id="rId2"/>
    <p:sldId id="281" r:id="rId3"/>
    <p:sldId id="407" r:id="rId4"/>
    <p:sldId id="409" r:id="rId5"/>
    <p:sldId id="410" r:id="rId6"/>
    <p:sldId id="29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26D"/>
    <a:srgbClr val="473422"/>
    <a:srgbClr val="A50021"/>
    <a:srgbClr val="C9E1D8"/>
    <a:srgbClr val="FFFF00"/>
    <a:srgbClr val="FFD966"/>
    <a:srgbClr val="00FF00"/>
    <a:srgbClr val="D6BBEB"/>
    <a:srgbClr val="B17ED8"/>
    <a:srgbClr val="68A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8" autoAdjust="0"/>
    <p:restoredTop sz="72535" autoAdjust="0"/>
  </p:normalViewPr>
  <p:slideViewPr>
    <p:cSldViewPr snapToGrid="0">
      <p:cViewPr varScale="1">
        <p:scale>
          <a:sx n="55" d="100"/>
          <a:sy n="55" d="100"/>
        </p:scale>
        <p:origin x="151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B2708-887A-42EA-9A57-D9CEC7D5CFE5}"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1E0FA-87E6-4D2F-B86E-FA813536B943}" type="slidenum">
              <a:rPr lang="en-US" smtClean="0"/>
              <a:t>‹#›</a:t>
            </a:fld>
            <a:endParaRPr lang="en-US"/>
          </a:p>
        </p:txBody>
      </p:sp>
    </p:spTree>
    <p:extLst>
      <p:ext uri="{BB962C8B-B14F-4D97-AF65-F5344CB8AC3E}">
        <p14:creationId xmlns:p14="http://schemas.microsoft.com/office/powerpoint/2010/main" val="139931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1E0FA-87E6-4D2F-B86E-FA813536B9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88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introduction to or refresher on species interactions so students know what interactions to look for during the jigsaw. Summarize all possible effects species can have on one another, whether positive, negative, or neutral. </a:t>
            </a:r>
            <a:r>
              <a:rPr lang="en-US" dirty="0" err="1"/>
              <a:t>Youtube</a:t>
            </a:r>
            <a:r>
              <a:rPr lang="en-US" dirty="0"/>
              <a:t> video provides good overview of a lot of these species interactions.</a:t>
            </a:r>
          </a:p>
        </p:txBody>
      </p:sp>
      <p:sp>
        <p:nvSpPr>
          <p:cNvPr id="4" name="Slide Number Placeholder 3"/>
          <p:cNvSpPr>
            <a:spLocks noGrp="1"/>
          </p:cNvSpPr>
          <p:nvPr>
            <p:ph type="sldNum" sz="quarter" idx="5"/>
          </p:nvPr>
        </p:nvSpPr>
        <p:spPr/>
        <p:txBody>
          <a:bodyPr/>
          <a:lstStyle/>
          <a:p>
            <a:fld id="{5C31E0FA-87E6-4D2F-B86E-FA813536B943}" type="slidenum">
              <a:rPr lang="en-US" smtClean="0"/>
              <a:t>2</a:t>
            </a:fld>
            <a:endParaRPr lang="en-US"/>
          </a:p>
        </p:txBody>
      </p:sp>
    </p:spTree>
    <p:extLst>
      <p:ext uri="{BB962C8B-B14F-4D97-AF65-F5344CB8AC3E}">
        <p14:creationId xmlns:p14="http://schemas.microsoft.com/office/powerpoint/2010/main" val="290113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Discuss mutualisms and how both species benefit from this interaction.</a:t>
            </a:r>
          </a:p>
        </p:txBody>
      </p:sp>
      <p:sp>
        <p:nvSpPr>
          <p:cNvPr id="4" name="Slide Number Placeholder 3"/>
          <p:cNvSpPr>
            <a:spLocks noGrp="1"/>
          </p:cNvSpPr>
          <p:nvPr>
            <p:ph type="sldNum" sz="quarter" idx="5"/>
          </p:nvPr>
        </p:nvSpPr>
        <p:spPr/>
        <p:txBody>
          <a:bodyPr/>
          <a:lstStyle/>
          <a:p>
            <a:fld id="{5C31E0FA-87E6-4D2F-B86E-FA813536B943}" type="slidenum">
              <a:rPr lang="en-US" smtClean="0"/>
              <a:t>3</a:t>
            </a:fld>
            <a:endParaRPr lang="en-US"/>
          </a:p>
        </p:txBody>
      </p:sp>
    </p:spTree>
    <p:extLst>
      <p:ext uri="{BB962C8B-B14F-4D97-AF65-F5344CB8AC3E}">
        <p14:creationId xmlns:p14="http://schemas.microsoft.com/office/powerpoint/2010/main" val="191555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Discuss commensalism and how one species benefits and the other is not affected.</a:t>
            </a:r>
          </a:p>
        </p:txBody>
      </p:sp>
      <p:sp>
        <p:nvSpPr>
          <p:cNvPr id="4" name="Slide Number Placeholder 3"/>
          <p:cNvSpPr>
            <a:spLocks noGrp="1"/>
          </p:cNvSpPr>
          <p:nvPr>
            <p:ph type="sldNum" sz="quarter" idx="5"/>
          </p:nvPr>
        </p:nvSpPr>
        <p:spPr/>
        <p:txBody>
          <a:bodyPr/>
          <a:lstStyle/>
          <a:p>
            <a:fld id="{5C31E0FA-87E6-4D2F-B86E-FA813536B943}" type="slidenum">
              <a:rPr lang="en-US" smtClean="0"/>
              <a:t>4</a:t>
            </a:fld>
            <a:endParaRPr lang="en-US"/>
          </a:p>
        </p:txBody>
      </p:sp>
    </p:spTree>
    <p:extLst>
      <p:ext uri="{BB962C8B-B14F-4D97-AF65-F5344CB8AC3E}">
        <p14:creationId xmlns:p14="http://schemas.microsoft.com/office/powerpoint/2010/main" val="322352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Discuss competition and </a:t>
            </a:r>
            <a:r>
              <a:rPr lang="en-US" dirty="0" err="1"/>
              <a:t>amensalism</a:t>
            </a:r>
            <a:r>
              <a:rPr lang="en-US" dirty="0"/>
              <a:t>, which negatively affects both species or negatively affects one species and does not affect the other species, respectively.</a:t>
            </a:r>
          </a:p>
        </p:txBody>
      </p:sp>
      <p:sp>
        <p:nvSpPr>
          <p:cNvPr id="4" name="Slide Number Placeholder 3"/>
          <p:cNvSpPr>
            <a:spLocks noGrp="1"/>
          </p:cNvSpPr>
          <p:nvPr>
            <p:ph type="sldNum" sz="quarter" idx="5"/>
          </p:nvPr>
        </p:nvSpPr>
        <p:spPr/>
        <p:txBody>
          <a:bodyPr/>
          <a:lstStyle/>
          <a:p>
            <a:fld id="{5C31E0FA-87E6-4D2F-B86E-FA813536B943}" type="slidenum">
              <a:rPr lang="en-US" smtClean="0"/>
              <a:t>5</a:t>
            </a:fld>
            <a:endParaRPr lang="en-US"/>
          </a:p>
        </p:txBody>
      </p:sp>
    </p:spTree>
    <p:extLst>
      <p:ext uri="{BB962C8B-B14F-4D97-AF65-F5344CB8AC3E}">
        <p14:creationId xmlns:p14="http://schemas.microsoft.com/office/powerpoint/2010/main" val="359526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5E95168-15B1-41A7-A424-3F250DF911F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p:spPr>
        <p:txBody>
          <a:bodyPr/>
          <a:lstStyle/>
          <a:p>
            <a:pPr eaLnBrk="1" hangingPunct="1"/>
            <a:r>
              <a:rPr lang="en-US" dirty="0"/>
              <a:t>Optional, </a:t>
            </a:r>
            <a:r>
              <a:rPr lang="en-US" altLang="en-US" dirty="0"/>
              <a:t>Discuss species interactions where one species benefits and the other is harmed, including predation, parasitism, and </a:t>
            </a:r>
            <a:r>
              <a:rPr lang="en-US" altLang="en-US" dirty="0" err="1"/>
              <a:t>parasitoidism</a:t>
            </a:r>
            <a:r>
              <a:rPr lang="en-US" altLang="en-US" dirty="0"/>
              <a:t>. For an ecology class, brood parasitism is also one specific case that students often find interesting. </a:t>
            </a:r>
          </a:p>
        </p:txBody>
      </p:sp>
    </p:spTree>
    <p:extLst>
      <p:ext uri="{BB962C8B-B14F-4D97-AF65-F5344CB8AC3E}">
        <p14:creationId xmlns:p14="http://schemas.microsoft.com/office/powerpoint/2010/main" val="55869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C6A7-7D36-4E16-A5C3-606FC5EF4E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B28AC-7229-47AF-AB11-DD3AE0B55C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B33DE8-76B9-4E30-AE21-E188026E3BF6}"/>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44DC2368-B86C-4D9E-B018-D7A595496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80FAE-A337-4738-81F8-72921299CB44}"/>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76610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A0D4-C07E-4A49-83C6-E776AD8121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75A259-6EC5-4692-BC6A-77E619ABC5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D57BD-2C67-47CD-857D-DA78FBE37239}"/>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7CE659B0-FF18-47D2-BAFD-F013F360B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9C2AC-8AE0-44FC-A9C6-60BB258064B5}"/>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331089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831DC-C3FE-4E33-B29B-DA45B150B6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BC9E17-B95F-4A15-8B7F-E40954903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53A55-9041-47E9-B093-DB22FAAD3832}"/>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15086E2F-D1A9-47EB-8141-0E8BB6058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AEFC9-93A8-4D3F-86F5-BB9D34402B53}"/>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321782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F354-FD93-4FE9-8F35-459A3CA514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EE37A1-53F2-4880-9149-CF7770264E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7789D-D540-4792-9276-6FF265AE6978}"/>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AD72C390-5290-4A87-BD9F-1B212196D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A420C-9059-4EC7-99E8-939B73D7669C}"/>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222055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F5ED-3DA8-484E-BE39-B3367E97B2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FD9476-D7A1-4675-B399-2F69BD0989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B1D780-597F-407A-AECF-7E299E854A9C}"/>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D5A74059-CB74-445F-B638-95B1A1D6C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5995B-186F-4127-BCBC-79B4FB74664E}"/>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189903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FCDF-92DD-4CF6-A908-38CD02014B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EAED40-416C-4A0A-B505-99B47D51CC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B7AAB9-D183-4891-BFCC-7B37877672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730FFF-34E4-4F3A-8A65-AB88C2F40FDA}"/>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6" name="Footer Placeholder 5">
            <a:extLst>
              <a:ext uri="{FF2B5EF4-FFF2-40B4-BE49-F238E27FC236}">
                <a16:creationId xmlns:a16="http://schemas.microsoft.com/office/drawing/2014/main" id="{38931367-1E99-4EE4-9536-CF8CDB05D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568F9-0975-48F2-A645-F412465A0091}"/>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359097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ED2-DEDA-45BB-8FAA-6BB6F6B0D2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7499B4-FFB0-41D8-8C14-10DE2BBAC5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90134-A440-47E6-87DC-F45358C964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DBC6F-57B7-4090-A359-2D9201375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C2BB7D-CE35-4322-96AA-25E3CE07FA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F21199-FC9B-45C2-B2F1-A587D56CC794}"/>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8" name="Footer Placeholder 7">
            <a:extLst>
              <a:ext uri="{FF2B5EF4-FFF2-40B4-BE49-F238E27FC236}">
                <a16:creationId xmlns:a16="http://schemas.microsoft.com/office/drawing/2014/main" id="{6396692A-5E4A-41A4-8C6A-7F711AA79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1032E4-BF8B-486B-B5DD-0952F41175FD}"/>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745379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D4E3-438A-46D6-84C4-A031579AF9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520116-2BCC-4F5B-9C6B-F3F8BAACC568}"/>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4" name="Footer Placeholder 3">
            <a:extLst>
              <a:ext uri="{FF2B5EF4-FFF2-40B4-BE49-F238E27FC236}">
                <a16:creationId xmlns:a16="http://schemas.microsoft.com/office/drawing/2014/main" id="{CBCD8AC0-8C0B-4484-A8A6-6E04FA7613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64D74E-3AB8-4AB0-A114-03CC13C5CD6E}"/>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100657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0453A3-9000-45F1-8665-9790D1559F55}"/>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3" name="Footer Placeholder 2">
            <a:extLst>
              <a:ext uri="{FF2B5EF4-FFF2-40B4-BE49-F238E27FC236}">
                <a16:creationId xmlns:a16="http://schemas.microsoft.com/office/drawing/2014/main" id="{C8D88D9B-91FA-4C12-9428-C7775F708D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9AECBC-AD2D-4B6E-86F5-A7758564A989}"/>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24742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FC65-A123-462B-AB50-B943B73E5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0AE9A2-ACC1-4B9A-BA6B-A7577BDA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3BCA2C-A5D5-4FC2-B037-BDA8CD303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19235A-3106-4D07-9E7A-3564D5582D2D}"/>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6" name="Footer Placeholder 5">
            <a:extLst>
              <a:ext uri="{FF2B5EF4-FFF2-40B4-BE49-F238E27FC236}">
                <a16:creationId xmlns:a16="http://schemas.microsoft.com/office/drawing/2014/main" id="{FB8575B1-5D0D-46B0-BE0A-21977B4A4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772E9-A5E5-409E-A68C-D510F8CF9B0E}"/>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196728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FD62-E149-4A4A-BE93-5A5BD6A49B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050C75-5B0C-4C6C-A127-B6CE4E0B9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D2CFE3-20F0-4090-BFA4-08293EDDB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C1199-FFB7-4D55-82F6-64632377FB6D}"/>
              </a:ext>
            </a:extLst>
          </p:cNvPr>
          <p:cNvSpPr>
            <a:spLocks noGrp="1"/>
          </p:cNvSpPr>
          <p:nvPr>
            <p:ph type="dt" sz="half" idx="10"/>
          </p:nvPr>
        </p:nvSpPr>
        <p:spPr/>
        <p:txBody>
          <a:bodyPr/>
          <a:lstStyle/>
          <a:p>
            <a:fld id="{77BB607B-1958-4195-BB66-58314EAAD5FF}" type="datetimeFigureOut">
              <a:rPr lang="en-US" smtClean="0"/>
              <a:t>12/15/2022</a:t>
            </a:fld>
            <a:endParaRPr lang="en-US"/>
          </a:p>
        </p:txBody>
      </p:sp>
      <p:sp>
        <p:nvSpPr>
          <p:cNvPr id="6" name="Footer Placeholder 5">
            <a:extLst>
              <a:ext uri="{FF2B5EF4-FFF2-40B4-BE49-F238E27FC236}">
                <a16:creationId xmlns:a16="http://schemas.microsoft.com/office/drawing/2014/main" id="{1099F113-A32E-4319-95DF-88F6F72D5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B6244-4EF6-4158-B140-DBF88C4A3BEB}"/>
              </a:ext>
            </a:extLst>
          </p:cNvPr>
          <p:cNvSpPr>
            <a:spLocks noGrp="1"/>
          </p:cNvSpPr>
          <p:nvPr>
            <p:ph type="sldNum" sz="quarter" idx="12"/>
          </p:nvPr>
        </p:nvSpPr>
        <p:spPr/>
        <p:txBody>
          <a:bodyPr/>
          <a:lstStyle/>
          <a:p>
            <a:fld id="{9FABC5DF-695E-4C00-9F4A-C318985900B6}" type="slidenum">
              <a:rPr lang="en-US" smtClean="0"/>
              <a:t>‹#›</a:t>
            </a:fld>
            <a:endParaRPr lang="en-US"/>
          </a:p>
        </p:txBody>
      </p:sp>
    </p:spTree>
    <p:extLst>
      <p:ext uri="{BB962C8B-B14F-4D97-AF65-F5344CB8AC3E}">
        <p14:creationId xmlns:p14="http://schemas.microsoft.com/office/powerpoint/2010/main" val="3659885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28572-2F18-4E90-8D78-0A0F8A00A0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EC7996-B008-41EB-B3D9-E74517C12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4AD70-1E31-4038-A0F9-0BB36689A8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B607B-1958-4195-BB66-58314EAAD5FF}" type="datetimeFigureOut">
              <a:rPr lang="en-US" smtClean="0"/>
              <a:t>12/15/2022</a:t>
            </a:fld>
            <a:endParaRPr lang="en-US"/>
          </a:p>
        </p:txBody>
      </p:sp>
      <p:sp>
        <p:nvSpPr>
          <p:cNvPr id="5" name="Footer Placeholder 4">
            <a:extLst>
              <a:ext uri="{FF2B5EF4-FFF2-40B4-BE49-F238E27FC236}">
                <a16:creationId xmlns:a16="http://schemas.microsoft.com/office/drawing/2014/main" id="{9DCA4D84-C16D-4E6A-8889-99430691D5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2D301F-6D24-4541-978B-A3A0EF7A35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BC5DF-695E-4C00-9F4A-C318985900B6}" type="slidenum">
              <a:rPr lang="en-US" smtClean="0"/>
              <a:t>‹#›</a:t>
            </a:fld>
            <a:endParaRPr lang="en-US"/>
          </a:p>
        </p:txBody>
      </p:sp>
    </p:spTree>
    <p:extLst>
      <p:ext uri="{BB962C8B-B14F-4D97-AF65-F5344CB8AC3E}">
        <p14:creationId xmlns:p14="http://schemas.microsoft.com/office/powerpoint/2010/main" val="11177303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A3709C-AC0A-4216-8FA0-50D08982FE28}"/>
              </a:ext>
            </a:extLst>
          </p:cNvPr>
          <p:cNvSpPr/>
          <p:nvPr/>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C584879-00D6-49F0-AAD0-9D3FE94BE2A5}"/>
              </a:ext>
            </a:extLst>
          </p:cNvPr>
          <p:cNvSpPr txBox="1"/>
          <p:nvPr/>
        </p:nvSpPr>
        <p:spPr>
          <a:xfrm>
            <a:off x="6275878" y="1277137"/>
            <a:ext cx="4865383" cy="63958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fr-FR" sz="3200" b="1" i="0" u="none" strike="noStrike" kern="0" cap="none" spc="0" normalizeH="0" baseline="0" noProof="0" dirty="0" err="1">
                <a:ln>
                  <a:noFill/>
                </a:ln>
                <a:solidFill>
                  <a:prstClr val="black"/>
                </a:solidFill>
                <a:effectLst/>
                <a:uLnTx/>
                <a:uFillTx/>
                <a:latin typeface="Calibri" panose="020F0502020204030204"/>
                <a:ea typeface="+mn-ea"/>
                <a:cs typeface="+mn-cs"/>
              </a:rPr>
              <a:t>Species</a:t>
            </a:r>
            <a:r>
              <a:rPr kumimoji="0" lang="fr-FR" sz="3200" b="1" i="0" u="none" strike="noStrike" kern="0" cap="none" spc="0" normalizeH="0" baseline="0" noProof="0" dirty="0">
                <a:ln>
                  <a:noFill/>
                </a:ln>
                <a:solidFill>
                  <a:prstClr val="black"/>
                </a:solidFill>
                <a:effectLst/>
                <a:uLnTx/>
                <a:uFillTx/>
                <a:latin typeface="Calibri" panose="020F0502020204030204"/>
                <a:ea typeface="+mn-ea"/>
                <a:cs typeface="+mn-cs"/>
              </a:rPr>
              <a:t> </a:t>
            </a:r>
            <a:r>
              <a:rPr lang="fr-FR" sz="3200" b="1" kern="0" dirty="0">
                <a:solidFill>
                  <a:prstClr val="black"/>
                </a:solidFill>
                <a:latin typeface="Calibri" panose="020F0502020204030204"/>
              </a:rPr>
              <a:t>I</a:t>
            </a:r>
            <a:r>
              <a:rPr kumimoji="0" lang="fr-FR" sz="3200" b="1" i="0" u="none" strike="noStrike" kern="0" cap="none" spc="0" normalizeH="0" baseline="0" noProof="0" dirty="0" err="1">
                <a:ln>
                  <a:noFill/>
                </a:ln>
                <a:solidFill>
                  <a:prstClr val="black"/>
                </a:solidFill>
                <a:effectLst/>
                <a:uLnTx/>
                <a:uFillTx/>
                <a:latin typeface="Calibri" panose="020F0502020204030204"/>
                <a:ea typeface="+mn-ea"/>
                <a:cs typeface="+mn-cs"/>
              </a:rPr>
              <a:t>nteractions</a:t>
            </a:r>
            <a:endParaRPr kumimoji="0" lang="en-US" sz="3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6C81BD2-6197-479E-A80C-73141933B665}"/>
              </a:ext>
            </a:extLst>
          </p:cNvPr>
          <p:cNvPicPr>
            <a:picLocks noChangeAspect="1"/>
          </p:cNvPicPr>
          <p:nvPr/>
        </p:nvPicPr>
        <p:blipFill rotWithShape="1">
          <a:blip r:embed="rId3"/>
          <a:srcRect l="4689" t="8888" r="6275" b="12678"/>
          <a:stretch/>
        </p:blipFill>
        <p:spPr>
          <a:xfrm>
            <a:off x="68423" y="101200"/>
            <a:ext cx="5156716" cy="3003604"/>
          </a:xfrm>
          <a:prstGeom prst="rect">
            <a:avLst/>
          </a:prstGeom>
          <a:effectLst/>
        </p:spPr>
      </p:pic>
      <p:pic>
        <p:nvPicPr>
          <p:cNvPr id="3" name="Picture 2">
            <a:extLst>
              <a:ext uri="{FF2B5EF4-FFF2-40B4-BE49-F238E27FC236}">
                <a16:creationId xmlns:a16="http://schemas.microsoft.com/office/drawing/2014/main" id="{0AD57294-88F9-4B3B-864D-04762ED32F03}"/>
              </a:ext>
            </a:extLst>
          </p:cNvPr>
          <p:cNvPicPr>
            <a:picLocks noChangeAspect="1"/>
          </p:cNvPicPr>
          <p:nvPr/>
        </p:nvPicPr>
        <p:blipFill>
          <a:blip r:embed="rId4"/>
          <a:stretch>
            <a:fillRect/>
          </a:stretch>
        </p:blipFill>
        <p:spPr>
          <a:xfrm>
            <a:off x="68423" y="3178155"/>
            <a:ext cx="5156716" cy="3621787"/>
          </a:xfrm>
          <a:prstGeom prst="rect">
            <a:avLst/>
          </a:prstGeom>
        </p:spPr>
      </p:pic>
    </p:spTree>
    <p:extLst>
      <p:ext uri="{BB962C8B-B14F-4D97-AF65-F5344CB8AC3E}">
        <p14:creationId xmlns:p14="http://schemas.microsoft.com/office/powerpoint/2010/main" val="37380940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154672"/>
            <a:ext cx="9062357" cy="1063625"/>
          </a:xfrm>
        </p:spPr>
        <p:txBody>
          <a:bodyPr>
            <a:normAutofit/>
          </a:bodyPr>
          <a:lstStyle/>
          <a:p>
            <a:r>
              <a:rPr lang="en-US" b="1" dirty="0">
                <a:latin typeface="+mn-lt"/>
              </a:rPr>
              <a:t>Species interactions</a:t>
            </a:r>
          </a:p>
        </p:txBody>
      </p:sp>
      <p:sp>
        <p:nvSpPr>
          <p:cNvPr id="3" name="Content Placeholder 2"/>
          <p:cNvSpPr>
            <a:spLocks noGrp="1"/>
          </p:cNvSpPr>
          <p:nvPr>
            <p:ph idx="1"/>
          </p:nvPr>
        </p:nvSpPr>
        <p:spPr>
          <a:xfrm>
            <a:off x="451554" y="1344385"/>
            <a:ext cx="5704114" cy="3537857"/>
          </a:xfrm>
        </p:spPr>
        <p:txBody>
          <a:bodyPr>
            <a:normAutofit/>
          </a:bodyPr>
          <a:lstStyle/>
          <a:p>
            <a:pPr marL="0" indent="0">
              <a:buNone/>
            </a:pPr>
            <a:r>
              <a:rPr lang="en-US" altLang="en-US" dirty="0"/>
              <a:t>Species interactions are classified based on reciprocal effects</a:t>
            </a:r>
          </a:p>
          <a:p>
            <a:pPr lvl="1"/>
            <a:r>
              <a:rPr lang="en-US" altLang="en-US" sz="2800" dirty="0"/>
              <a:t>i.e., the effect of one species population on the other species populations	</a:t>
            </a:r>
            <a:endParaRPr lang="en-US" altLang="en-US" sz="1050" dirty="0"/>
          </a:p>
          <a:p>
            <a:pPr lvl="1"/>
            <a:r>
              <a:rPr lang="en-US" altLang="en-US" sz="2800" dirty="0"/>
              <a:t>positive (</a:t>
            </a:r>
            <a:r>
              <a:rPr lang="en-US" altLang="en-US" sz="2800" dirty="0">
                <a:sym typeface="Symbol" panose="05050102010706020507" pitchFamily="18" charset="2"/>
              </a:rPr>
              <a:t></a:t>
            </a:r>
            <a:r>
              <a:rPr lang="en-US" altLang="en-US" sz="2800" dirty="0"/>
              <a:t>), detrimental (</a:t>
            </a:r>
            <a:r>
              <a:rPr lang="en-US" altLang="en-US" sz="2800" dirty="0">
                <a:sym typeface="Symbol" panose="05050102010706020507" pitchFamily="18" charset="2"/>
              </a:rPr>
              <a:t></a:t>
            </a:r>
            <a:r>
              <a:rPr lang="en-US" altLang="en-US" sz="2800" dirty="0"/>
              <a:t>), or neutral or no effect (0)</a:t>
            </a:r>
          </a:p>
          <a:p>
            <a:endParaRPr lang="en-US" altLang="en-US" sz="2400" dirty="0"/>
          </a:p>
        </p:txBody>
      </p:sp>
      <p:sp>
        <p:nvSpPr>
          <p:cNvPr id="5" name="TextBox 4">
            <a:extLst>
              <a:ext uri="{FF2B5EF4-FFF2-40B4-BE49-F238E27FC236}">
                <a16:creationId xmlns:a16="http://schemas.microsoft.com/office/drawing/2014/main" id="{C205F46D-DA2D-4090-9BBA-E5095A86B3C0}"/>
              </a:ext>
            </a:extLst>
          </p:cNvPr>
          <p:cNvSpPr txBox="1"/>
          <p:nvPr/>
        </p:nvSpPr>
        <p:spPr>
          <a:xfrm>
            <a:off x="217308" y="6333996"/>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https://www.youtube.com/watch?v=rNjPI84sApQ</a:t>
            </a:r>
          </a:p>
        </p:txBody>
      </p:sp>
      <p:graphicFrame>
        <p:nvGraphicFramePr>
          <p:cNvPr id="6" name="Table 6">
            <a:extLst>
              <a:ext uri="{FF2B5EF4-FFF2-40B4-BE49-F238E27FC236}">
                <a16:creationId xmlns:a16="http://schemas.microsoft.com/office/drawing/2014/main" id="{05103CC4-1E8C-4C5B-AB14-C40F31DD0A52}"/>
              </a:ext>
            </a:extLst>
          </p:cNvPr>
          <p:cNvGraphicFramePr>
            <a:graphicFrameLocks noGrp="1"/>
          </p:cNvGraphicFramePr>
          <p:nvPr>
            <p:extLst>
              <p:ext uri="{D42A27DB-BD31-4B8C-83A1-F6EECF244321}">
                <p14:modId xmlns:p14="http://schemas.microsoft.com/office/powerpoint/2010/main" val="2571962485"/>
              </p:ext>
            </p:extLst>
          </p:nvPr>
        </p:nvGraphicFramePr>
        <p:xfrm>
          <a:off x="6155669" y="154672"/>
          <a:ext cx="5830006" cy="4480560"/>
        </p:xfrm>
        <a:graphic>
          <a:graphicData uri="http://schemas.openxmlformats.org/drawingml/2006/table">
            <a:tbl>
              <a:tblPr firstRow="1" bandRow="1">
                <a:tableStyleId>{073A0DAA-6AF3-43AB-8588-CEC1D06C72B9}</a:tableStyleId>
              </a:tblPr>
              <a:tblGrid>
                <a:gridCol w="2140546">
                  <a:extLst>
                    <a:ext uri="{9D8B030D-6E8A-4147-A177-3AD203B41FA5}">
                      <a16:colId xmlns:a16="http://schemas.microsoft.com/office/drawing/2014/main" val="2318269890"/>
                    </a:ext>
                  </a:extLst>
                </a:gridCol>
                <a:gridCol w="1829972">
                  <a:extLst>
                    <a:ext uri="{9D8B030D-6E8A-4147-A177-3AD203B41FA5}">
                      <a16:colId xmlns:a16="http://schemas.microsoft.com/office/drawing/2014/main" val="903619003"/>
                    </a:ext>
                  </a:extLst>
                </a:gridCol>
                <a:gridCol w="1859488">
                  <a:extLst>
                    <a:ext uri="{9D8B030D-6E8A-4147-A177-3AD203B41FA5}">
                      <a16:colId xmlns:a16="http://schemas.microsoft.com/office/drawing/2014/main" val="3994234050"/>
                    </a:ext>
                  </a:extLst>
                </a:gridCol>
              </a:tblGrid>
              <a:tr h="370840">
                <a:tc>
                  <a:txBody>
                    <a:bodyPr/>
                    <a:lstStyle/>
                    <a:p>
                      <a:pPr algn="ctr"/>
                      <a:r>
                        <a:rPr lang="en-US" sz="2400" dirty="0"/>
                        <a:t>Interaction Type</a:t>
                      </a:r>
                    </a:p>
                  </a:txBody>
                  <a:tcPr/>
                </a:tc>
                <a:tc>
                  <a:txBody>
                    <a:bodyPr/>
                    <a:lstStyle/>
                    <a:p>
                      <a:pPr algn="ctr"/>
                      <a:r>
                        <a:rPr lang="en-US" sz="2400" dirty="0"/>
                        <a:t>Species 1</a:t>
                      </a:r>
                    </a:p>
                  </a:txBody>
                  <a:tcPr/>
                </a:tc>
                <a:tc>
                  <a:txBody>
                    <a:bodyPr/>
                    <a:lstStyle/>
                    <a:p>
                      <a:pPr algn="ctr"/>
                      <a:r>
                        <a:rPr lang="en-US" sz="2400" dirty="0"/>
                        <a:t>Species 2</a:t>
                      </a:r>
                    </a:p>
                  </a:txBody>
                  <a:tcPr/>
                </a:tc>
                <a:extLst>
                  <a:ext uri="{0D108BD9-81ED-4DB2-BD59-A6C34878D82A}">
                    <a16:rowId xmlns:a16="http://schemas.microsoft.com/office/drawing/2014/main" val="1544100183"/>
                  </a:ext>
                </a:extLst>
              </a:tr>
              <a:tr h="370840">
                <a:tc>
                  <a:txBody>
                    <a:bodyPr/>
                    <a:lstStyle/>
                    <a:p>
                      <a:pPr algn="ctr"/>
                      <a:r>
                        <a:rPr lang="en-US" sz="2400" dirty="0" err="1"/>
                        <a:t>Amensalism</a:t>
                      </a:r>
                      <a:endParaRPr lang="en-US" sz="2400" dirty="0"/>
                    </a:p>
                  </a:txBody>
                  <a:tcPr/>
                </a:tc>
                <a:tc>
                  <a:txBody>
                    <a:bodyPr/>
                    <a:lstStyle/>
                    <a:p>
                      <a:pPr algn="ctr"/>
                      <a:r>
                        <a:rPr lang="en-US" sz="2400" dirty="0"/>
                        <a:t>– </a:t>
                      </a:r>
                    </a:p>
                  </a:txBody>
                  <a:tcPr/>
                </a:tc>
                <a:tc>
                  <a:txBody>
                    <a:bodyPr/>
                    <a:lstStyle/>
                    <a:p>
                      <a:pPr algn="ctr"/>
                      <a:r>
                        <a:rPr lang="en-US" sz="2400" dirty="0"/>
                        <a:t>0</a:t>
                      </a:r>
                    </a:p>
                  </a:txBody>
                  <a:tcPr/>
                </a:tc>
                <a:extLst>
                  <a:ext uri="{0D108BD9-81ED-4DB2-BD59-A6C34878D82A}">
                    <a16:rowId xmlns:a16="http://schemas.microsoft.com/office/drawing/2014/main" val="247149041"/>
                  </a:ext>
                </a:extLst>
              </a:tr>
              <a:tr h="370840">
                <a:tc>
                  <a:txBody>
                    <a:bodyPr/>
                    <a:lstStyle/>
                    <a:p>
                      <a:pPr algn="ctr"/>
                      <a:r>
                        <a:rPr lang="en-US" sz="2400" dirty="0"/>
                        <a:t>Commensalism</a:t>
                      </a:r>
                    </a:p>
                  </a:txBody>
                  <a:tcPr/>
                </a:tc>
                <a:tc>
                  <a:txBody>
                    <a:bodyPr/>
                    <a:lstStyle/>
                    <a:p>
                      <a:pPr algn="ctr"/>
                      <a:r>
                        <a:rPr lang="en-US" sz="2400" dirty="0"/>
                        <a:t>+</a:t>
                      </a:r>
                    </a:p>
                  </a:txBody>
                  <a:tcPr/>
                </a:tc>
                <a:tc>
                  <a:txBody>
                    <a:bodyPr/>
                    <a:lstStyle/>
                    <a:p>
                      <a:pPr algn="ctr"/>
                      <a:r>
                        <a:rPr lang="en-US" sz="2400" dirty="0"/>
                        <a:t>0</a:t>
                      </a:r>
                    </a:p>
                  </a:txBody>
                  <a:tcPr/>
                </a:tc>
                <a:extLst>
                  <a:ext uri="{0D108BD9-81ED-4DB2-BD59-A6C34878D82A}">
                    <a16:rowId xmlns:a16="http://schemas.microsoft.com/office/drawing/2014/main" val="2967674660"/>
                  </a:ext>
                </a:extLst>
              </a:tr>
              <a:tr h="370840">
                <a:tc>
                  <a:txBody>
                    <a:bodyPr/>
                    <a:lstStyle/>
                    <a:p>
                      <a:pPr algn="ctr"/>
                      <a:r>
                        <a:rPr lang="en-US" sz="2400" dirty="0"/>
                        <a:t>Competition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a:t>
                      </a:r>
                    </a:p>
                  </a:txBody>
                  <a:tcPr/>
                </a:tc>
                <a:extLst>
                  <a:ext uri="{0D108BD9-81ED-4DB2-BD59-A6C34878D82A}">
                    <a16:rowId xmlns:a16="http://schemas.microsoft.com/office/drawing/2014/main" val="1612466771"/>
                  </a:ext>
                </a:extLst>
              </a:tr>
              <a:tr h="370840">
                <a:tc>
                  <a:txBody>
                    <a:bodyPr/>
                    <a:lstStyle/>
                    <a:p>
                      <a:pPr algn="ctr"/>
                      <a:r>
                        <a:rPr lang="en-US" sz="2400" dirty="0"/>
                        <a:t>Mutualism</a:t>
                      </a:r>
                    </a:p>
                  </a:txBody>
                  <a:tcPr/>
                </a:tc>
                <a:tc>
                  <a:txBody>
                    <a:bodyPr/>
                    <a:lstStyle/>
                    <a:p>
                      <a:pPr algn="ctr"/>
                      <a:r>
                        <a:rPr lang="en-US" sz="2400" dirty="0"/>
                        <a:t>+</a:t>
                      </a:r>
                    </a:p>
                  </a:txBody>
                  <a:tcPr/>
                </a:tc>
                <a:tc>
                  <a:txBody>
                    <a:bodyPr/>
                    <a:lstStyle/>
                    <a:p>
                      <a:pPr algn="ctr"/>
                      <a:r>
                        <a:rPr lang="en-US" sz="2400" dirty="0"/>
                        <a:t>+</a:t>
                      </a:r>
                    </a:p>
                  </a:txBody>
                  <a:tcPr/>
                </a:tc>
                <a:extLst>
                  <a:ext uri="{0D108BD9-81ED-4DB2-BD59-A6C34878D82A}">
                    <a16:rowId xmlns:a16="http://schemas.microsoft.com/office/drawing/2014/main" val="326400570"/>
                  </a:ext>
                </a:extLst>
              </a:tr>
              <a:tr h="370840">
                <a:tc>
                  <a:txBody>
                    <a:bodyPr/>
                    <a:lstStyle/>
                    <a:p>
                      <a:pPr algn="ctr"/>
                      <a:r>
                        <a:rPr lang="en-US" sz="2400" dirty="0"/>
                        <a:t>Neutral</a:t>
                      </a:r>
                    </a:p>
                  </a:txBody>
                  <a:tcPr/>
                </a:tc>
                <a:tc>
                  <a:txBody>
                    <a:bodyPr/>
                    <a:lstStyle/>
                    <a:p>
                      <a:pPr algn="ctr"/>
                      <a:r>
                        <a:rPr lang="en-US" sz="2400" dirty="0"/>
                        <a:t>0</a:t>
                      </a:r>
                    </a:p>
                  </a:txBody>
                  <a:tcPr/>
                </a:tc>
                <a:tc>
                  <a:txBody>
                    <a:bodyPr/>
                    <a:lstStyle/>
                    <a:p>
                      <a:pPr algn="ctr"/>
                      <a:r>
                        <a:rPr lang="en-US" sz="2400" dirty="0"/>
                        <a:t>0</a:t>
                      </a:r>
                    </a:p>
                  </a:txBody>
                  <a:tcPr/>
                </a:tc>
                <a:extLst>
                  <a:ext uri="{0D108BD9-81ED-4DB2-BD59-A6C34878D82A}">
                    <a16:rowId xmlns:a16="http://schemas.microsoft.com/office/drawing/2014/main" val="3662713076"/>
                  </a:ext>
                </a:extLst>
              </a:tr>
              <a:tr h="370840">
                <a:tc>
                  <a:txBody>
                    <a:bodyPr/>
                    <a:lstStyle/>
                    <a:p>
                      <a:pPr algn="ctr"/>
                      <a:r>
                        <a:rPr lang="en-US" sz="2400" dirty="0"/>
                        <a:t>Parasitism</a:t>
                      </a:r>
                    </a:p>
                  </a:txBody>
                  <a:tcPr/>
                </a:tc>
                <a:tc>
                  <a:txBody>
                    <a:bodyPr/>
                    <a:lstStyle/>
                    <a:p>
                      <a:pPr algn="ctr"/>
                      <a:r>
                        <a:rPr lang="en-US"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a:t>
                      </a:r>
                    </a:p>
                  </a:txBody>
                  <a:tcPr/>
                </a:tc>
                <a:extLst>
                  <a:ext uri="{0D108BD9-81ED-4DB2-BD59-A6C34878D82A}">
                    <a16:rowId xmlns:a16="http://schemas.microsoft.com/office/drawing/2014/main" val="2314551160"/>
                  </a:ext>
                </a:extLst>
              </a:tr>
              <a:tr h="370840">
                <a:tc>
                  <a:txBody>
                    <a:bodyPr/>
                    <a:lstStyle/>
                    <a:p>
                      <a:pPr algn="ctr"/>
                      <a:r>
                        <a:rPr lang="en-US" sz="2400" dirty="0" err="1"/>
                        <a:t>Parasitoidism</a:t>
                      </a:r>
                      <a:endParaRPr lang="en-US" sz="2400" dirty="0"/>
                    </a:p>
                  </a:txBody>
                  <a:tcPr/>
                </a:tc>
                <a:tc>
                  <a:txBody>
                    <a:bodyPr/>
                    <a:lstStyle/>
                    <a:p>
                      <a:pPr algn="ctr"/>
                      <a:r>
                        <a:rPr lang="en-US"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a:t>
                      </a:r>
                    </a:p>
                  </a:txBody>
                  <a:tcPr/>
                </a:tc>
                <a:extLst>
                  <a:ext uri="{0D108BD9-81ED-4DB2-BD59-A6C34878D82A}">
                    <a16:rowId xmlns:a16="http://schemas.microsoft.com/office/drawing/2014/main" val="3601545441"/>
                  </a:ext>
                </a:extLst>
              </a:tr>
              <a:tr h="370840">
                <a:tc>
                  <a:txBody>
                    <a:bodyPr/>
                    <a:lstStyle/>
                    <a:p>
                      <a:pPr algn="ctr"/>
                      <a:r>
                        <a:rPr lang="en-US" sz="2400" dirty="0"/>
                        <a:t>Predation</a:t>
                      </a:r>
                    </a:p>
                  </a:txBody>
                  <a:tcPr/>
                </a:tc>
                <a:tc>
                  <a:txBody>
                    <a:bodyPr/>
                    <a:lstStyle/>
                    <a:p>
                      <a:pPr algn="ctr"/>
                      <a:r>
                        <a:rPr lang="en-US"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a:t>
                      </a:r>
                    </a:p>
                  </a:txBody>
                  <a:tcPr/>
                </a:tc>
                <a:extLst>
                  <a:ext uri="{0D108BD9-81ED-4DB2-BD59-A6C34878D82A}">
                    <a16:rowId xmlns:a16="http://schemas.microsoft.com/office/drawing/2014/main" val="1206825156"/>
                  </a:ext>
                </a:extLst>
              </a:tr>
            </a:tbl>
          </a:graphicData>
        </a:graphic>
      </p:graphicFrame>
    </p:spTree>
    <p:extLst>
      <p:ext uri="{BB962C8B-B14F-4D97-AF65-F5344CB8AC3E}">
        <p14:creationId xmlns:p14="http://schemas.microsoft.com/office/powerpoint/2010/main" val="4127903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214" y="1132074"/>
            <a:ext cx="6342952" cy="4351338"/>
          </a:xfrm>
        </p:spPr>
        <p:txBody>
          <a:bodyPr>
            <a:normAutofit/>
          </a:bodyPr>
          <a:lstStyle/>
          <a:p>
            <a:pPr marL="0" indent="0">
              <a:buNone/>
            </a:pPr>
            <a:r>
              <a:rPr lang="en-US" altLang="en-US" b="1" dirty="0">
                <a:solidFill>
                  <a:srgbClr val="0070C0"/>
                </a:solidFill>
              </a:rPr>
              <a:t>Mutualism</a:t>
            </a:r>
            <a:r>
              <a:rPr lang="en-US" altLang="en-US" sz="2400" dirty="0"/>
              <a:t> </a:t>
            </a:r>
          </a:p>
          <a:p>
            <a:endParaRPr lang="en-US" altLang="en-US" sz="300" dirty="0"/>
          </a:p>
          <a:p>
            <a:pPr lvl="1"/>
            <a:r>
              <a:rPr lang="en-US" altLang="en-US" dirty="0"/>
              <a:t>When both species mutually benefit from the interaction</a:t>
            </a:r>
          </a:p>
          <a:p>
            <a:pPr lvl="1"/>
            <a:endParaRPr lang="en-US" altLang="en-US" sz="300" dirty="0"/>
          </a:p>
          <a:p>
            <a:pPr lvl="1"/>
            <a:r>
              <a:rPr lang="en-US" altLang="en-US" dirty="0"/>
              <a:t>The relationship is (</a:t>
            </a:r>
            <a:r>
              <a:rPr lang="en-US" altLang="en-US" dirty="0">
                <a:sym typeface="Symbol" panose="05050102010706020507" pitchFamily="18" charset="2"/>
              </a:rPr>
              <a:t></a:t>
            </a:r>
            <a:r>
              <a:rPr lang="en-US" altLang="en-US" dirty="0"/>
              <a:t> </a:t>
            </a:r>
            <a:r>
              <a:rPr lang="en-US" altLang="en-US" dirty="0">
                <a:sym typeface="Symbol" panose="05050102010706020507" pitchFamily="18" charset="2"/>
              </a:rPr>
              <a:t></a:t>
            </a:r>
            <a:r>
              <a:rPr lang="en-US" altLang="en-US" dirty="0"/>
              <a:t>) positive for both</a:t>
            </a:r>
          </a:p>
          <a:p>
            <a:pPr lvl="1"/>
            <a:endParaRPr lang="en-US" altLang="en-US" sz="300" dirty="0"/>
          </a:p>
          <a:p>
            <a:pPr lvl="1"/>
            <a:r>
              <a:rPr lang="en-US" altLang="en-US" dirty="0"/>
              <a:t>Pollinators get nectar, plants spread pollen </a:t>
            </a:r>
          </a:p>
          <a:p>
            <a:pPr lvl="1"/>
            <a:endParaRPr lang="en-US" altLang="en-US" sz="300" dirty="0"/>
          </a:p>
          <a:p>
            <a:pPr lvl="1"/>
            <a:r>
              <a:rPr lang="en-US" altLang="en-US" dirty="0"/>
              <a:t>e.g., ungulates and intestinal bacteria </a:t>
            </a:r>
          </a:p>
          <a:p>
            <a:endParaRPr lang="en-US" sz="2400" dirty="0"/>
          </a:p>
        </p:txBody>
      </p:sp>
      <p:sp>
        <p:nvSpPr>
          <p:cNvPr id="6" name="Title 1"/>
          <p:cNvSpPr>
            <a:spLocks noGrp="1"/>
          </p:cNvSpPr>
          <p:nvPr>
            <p:ph type="title"/>
          </p:nvPr>
        </p:nvSpPr>
        <p:spPr>
          <a:xfrm>
            <a:off x="293914" y="154672"/>
            <a:ext cx="8441173" cy="1063625"/>
          </a:xfrm>
        </p:spPr>
        <p:txBody>
          <a:bodyPr>
            <a:normAutofit/>
          </a:bodyPr>
          <a:lstStyle/>
          <a:p>
            <a:r>
              <a:rPr lang="en-US" b="1" dirty="0">
                <a:latin typeface="+mn-lt"/>
              </a:rPr>
              <a:t>Species interactions</a:t>
            </a:r>
          </a:p>
        </p:txBody>
      </p:sp>
      <p:pic>
        <p:nvPicPr>
          <p:cNvPr id="1026" name="Picture 2" descr="Image result for pollin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5045" y="112427"/>
            <a:ext cx="3129312" cy="2472542"/>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4"/>
          <a:stretch>
            <a:fillRect/>
          </a:stretch>
        </p:blipFill>
        <p:spPr>
          <a:xfrm>
            <a:off x="6771124" y="3429000"/>
            <a:ext cx="5012662" cy="3347974"/>
          </a:xfrm>
          <a:prstGeom prst="rect">
            <a:avLst/>
          </a:prstGeom>
        </p:spPr>
      </p:pic>
      <p:pic>
        <p:nvPicPr>
          <p:cNvPr id="5" name="Picture 4"/>
          <p:cNvPicPr>
            <a:picLocks noChangeAspect="1"/>
          </p:cNvPicPr>
          <p:nvPr/>
        </p:nvPicPr>
        <p:blipFill>
          <a:blip r:embed="rId5"/>
          <a:stretch>
            <a:fillRect/>
          </a:stretch>
        </p:blipFill>
        <p:spPr>
          <a:xfrm>
            <a:off x="6916303" y="2155086"/>
            <a:ext cx="1452242" cy="1295400"/>
          </a:xfrm>
          <a:prstGeom prst="rect">
            <a:avLst/>
          </a:prstGeom>
          <a:ln w="38100">
            <a:solidFill>
              <a:schemeClr val="tx1"/>
            </a:solidFill>
          </a:ln>
          <a:effectLst/>
        </p:spPr>
      </p:pic>
      <p:sp>
        <p:nvSpPr>
          <p:cNvPr id="4" name="Arrow: Right 3">
            <a:extLst>
              <a:ext uri="{FF2B5EF4-FFF2-40B4-BE49-F238E27FC236}">
                <a16:creationId xmlns:a16="http://schemas.microsoft.com/office/drawing/2014/main" id="{9D8B12FD-6CDF-4C2A-A27B-57D87971638F}"/>
              </a:ext>
            </a:extLst>
          </p:cNvPr>
          <p:cNvSpPr/>
          <p:nvPr/>
        </p:nvSpPr>
        <p:spPr>
          <a:xfrm rot="3664710">
            <a:off x="7502061" y="3970257"/>
            <a:ext cx="1527443" cy="171494"/>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5849960-CADD-445A-B226-ECE31902128B}"/>
              </a:ext>
            </a:extLst>
          </p:cNvPr>
          <p:cNvPicPr>
            <a:picLocks noChangeAspect="1"/>
          </p:cNvPicPr>
          <p:nvPr/>
        </p:nvPicPr>
        <p:blipFill>
          <a:blip r:embed="rId6"/>
          <a:stretch>
            <a:fillRect/>
          </a:stretch>
        </p:blipFill>
        <p:spPr>
          <a:xfrm>
            <a:off x="129669" y="4200351"/>
            <a:ext cx="6511785" cy="2589964"/>
          </a:xfrm>
          <a:prstGeom prst="rect">
            <a:avLst/>
          </a:prstGeom>
          <a:effectLst/>
        </p:spPr>
      </p:pic>
      <p:sp>
        <p:nvSpPr>
          <p:cNvPr id="10" name="TextBox 9">
            <a:extLst>
              <a:ext uri="{FF2B5EF4-FFF2-40B4-BE49-F238E27FC236}">
                <a16:creationId xmlns:a16="http://schemas.microsoft.com/office/drawing/2014/main" id="{48630FC8-02D6-4350-A56D-5691E57F8E76}"/>
              </a:ext>
            </a:extLst>
          </p:cNvPr>
          <p:cNvSpPr txBox="1"/>
          <p:nvPr/>
        </p:nvSpPr>
        <p:spPr>
          <a:xfrm>
            <a:off x="293914" y="5876039"/>
            <a:ext cx="226003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Holey cow!</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04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915" y="1253331"/>
            <a:ext cx="5029200" cy="4351338"/>
          </a:xfrm>
        </p:spPr>
        <p:txBody>
          <a:bodyPr>
            <a:normAutofit/>
          </a:bodyPr>
          <a:lstStyle/>
          <a:p>
            <a:pPr marL="0" indent="0">
              <a:buNone/>
            </a:pPr>
            <a:r>
              <a:rPr lang="en-US" altLang="en-US" b="1" dirty="0">
                <a:solidFill>
                  <a:srgbClr val="0070C0"/>
                </a:solidFill>
              </a:rPr>
              <a:t>Commensalism</a:t>
            </a:r>
          </a:p>
          <a:p>
            <a:endParaRPr lang="en-US" altLang="en-US" sz="300" b="1" dirty="0"/>
          </a:p>
          <a:p>
            <a:pPr lvl="1"/>
            <a:r>
              <a:rPr lang="en-US" altLang="en-US" dirty="0"/>
              <a:t>When one species benefits and the other is unaffected</a:t>
            </a:r>
          </a:p>
          <a:p>
            <a:pPr lvl="1"/>
            <a:endParaRPr lang="en-US" altLang="en-US" sz="300" dirty="0"/>
          </a:p>
          <a:p>
            <a:pPr lvl="1"/>
            <a:r>
              <a:rPr lang="en-US" altLang="en-US" dirty="0"/>
              <a:t>The relationship is (</a:t>
            </a:r>
            <a:r>
              <a:rPr lang="en-US" altLang="en-US" dirty="0">
                <a:sym typeface="Symbol" panose="05050102010706020507" pitchFamily="18" charset="2"/>
              </a:rPr>
              <a:t></a:t>
            </a:r>
            <a:r>
              <a:rPr lang="en-US" altLang="en-US" dirty="0"/>
              <a:t> 0): beneficial for one, neutral for the other</a:t>
            </a:r>
          </a:p>
          <a:p>
            <a:pPr lvl="1"/>
            <a:endParaRPr lang="en-US" altLang="en-US" sz="300" dirty="0"/>
          </a:p>
          <a:p>
            <a:pPr lvl="1"/>
            <a:r>
              <a:rPr lang="en-US" altLang="en-US" dirty="0"/>
              <a:t>e.g., orchids benefit from growing on trees, but trees are unaffected</a:t>
            </a:r>
          </a:p>
          <a:p>
            <a:endParaRPr lang="en-US" sz="2400" b="1" dirty="0"/>
          </a:p>
        </p:txBody>
      </p:sp>
      <p:pic>
        <p:nvPicPr>
          <p:cNvPr id="2050" name="Picture 2" descr="Image result for epiphy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2554" y="154672"/>
            <a:ext cx="4654133" cy="3090635"/>
          </a:xfrm>
          <a:prstGeom prst="rect">
            <a:avLst/>
          </a:prstGeom>
          <a:ln>
            <a:noFill/>
          </a:ln>
          <a:effectLst/>
          <a:extLst>
            <a:ext uri="{909E8E84-426E-40dd-AFC4-6F175D3DCCD1}">
              <a14:hiddenFill xmlns:a14="http://schemas.microsoft.com/office/drawing/2010/main" xmlns="">
                <a:solidFill>
                  <a:srgbClr val="FFFFFF"/>
                </a:solidFill>
              </a14:hiddenFill>
            </a:ext>
          </a:extLst>
        </p:spPr>
      </p:pic>
      <p:sp>
        <p:nvSpPr>
          <p:cNvPr id="8" name="Title 1">
            <a:extLst>
              <a:ext uri="{FF2B5EF4-FFF2-40B4-BE49-F238E27FC236}">
                <a16:creationId xmlns:a16="http://schemas.microsoft.com/office/drawing/2014/main" id="{E09F3E87-068A-4399-A68D-5B58C67673CE}"/>
              </a:ext>
            </a:extLst>
          </p:cNvPr>
          <p:cNvSpPr>
            <a:spLocks noGrp="1"/>
          </p:cNvSpPr>
          <p:nvPr>
            <p:ph type="title"/>
          </p:nvPr>
        </p:nvSpPr>
        <p:spPr>
          <a:xfrm>
            <a:off x="293914" y="154672"/>
            <a:ext cx="8441173" cy="1063625"/>
          </a:xfrm>
        </p:spPr>
        <p:txBody>
          <a:bodyPr>
            <a:normAutofit/>
          </a:bodyPr>
          <a:lstStyle/>
          <a:p>
            <a:r>
              <a:rPr lang="en-US" b="1" dirty="0">
                <a:latin typeface="+mn-lt"/>
              </a:rPr>
              <a:t>Species interactions</a:t>
            </a:r>
          </a:p>
        </p:txBody>
      </p:sp>
      <p:pic>
        <p:nvPicPr>
          <p:cNvPr id="7" name="Picture 6">
            <a:extLst>
              <a:ext uri="{FF2B5EF4-FFF2-40B4-BE49-F238E27FC236}">
                <a16:creationId xmlns:a16="http://schemas.microsoft.com/office/drawing/2014/main" id="{2D714F83-5A7E-41AC-8998-B68931C1650D}"/>
              </a:ext>
            </a:extLst>
          </p:cNvPr>
          <p:cNvPicPr>
            <a:picLocks noChangeAspect="1"/>
          </p:cNvPicPr>
          <p:nvPr/>
        </p:nvPicPr>
        <p:blipFill rotWithShape="1">
          <a:blip r:embed="rId4"/>
          <a:srcRect t="22143"/>
          <a:stretch/>
        </p:blipFill>
        <p:spPr>
          <a:xfrm>
            <a:off x="5573487" y="3333296"/>
            <a:ext cx="6323200" cy="3282042"/>
          </a:xfrm>
          <a:prstGeom prst="rect">
            <a:avLst/>
          </a:prstGeom>
        </p:spPr>
      </p:pic>
    </p:spTree>
    <p:extLst>
      <p:ext uri="{BB962C8B-B14F-4D97-AF65-F5344CB8AC3E}">
        <p14:creationId xmlns:p14="http://schemas.microsoft.com/office/powerpoint/2010/main" val="412534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914" y="1447800"/>
            <a:ext cx="6629400" cy="4953000"/>
          </a:xfrm>
        </p:spPr>
        <p:txBody>
          <a:bodyPr>
            <a:noAutofit/>
          </a:bodyPr>
          <a:lstStyle/>
          <a:p>
            <a:pPr marL="0" indent="0">
              <a:buNone/>
            </a:pPr>
            <a:r>
              <a:rPr lang="en-US" altLang="en-US" b="1" dirty="0">
                <a:solidFill>
                  <a:srgbClr val="0070C0"/>
                </a:solidFill>
              </a:rPr>
              <a:t>Competition</a:t>
            </a:r>
            <a:r>
              <a:rPr lang="en-US" altLang="en-US" sz="2200" dirty="0"/>
              <a:t> </a:t>
            </a:r>
            <a:r>
              <a:rPr lang="en-US" altLang="en-US" sz="2400" dirty="0"/>
              <a:t>is detrimental to the populations of both species (</a:t>
            </a:r>
            <a:r>
              <a:rPr lang="en-US" altLang="en-US" sz="2400" dirty="0">
                <a:sym typeface="Symbol" panose="05050102010706020507" pitchFamily="18" charset="2"/>
              </a:rPr>
              <a:t></a:t>
            </a:r>
            <a:r>
              <a:rPr lang="en-US" altLang="en-US" sz="2400" dirty="0"/>
              <a:t> </a:t>
            </a:r>
            <a:r>
              <a:rPr lang="en-US" altLang="en-US" sz="2400" dirty="0">
                <a:sym typeface="Symbol" panose="05050102010706020507" pitchFamily="18" charset="2"/>
              </a:rPr>
              <a:t></a:t>
            </a:r>
            <a:r>
              <a:rPr lang="en-US" altLang="en-US" sz="2400" dirty="0"/>
              <a:t>)</a:t>
            </a:r>
          </a:p>
          <a:p>
            <a:pPr lvl="1"/>
            <a:r>
              <a:rPr lang="en-US" altLang="en-US" dirty="0"/>
              <a:t>Both species compete for a resource or resources </a:t>
            </a:r>
          </a:p>
          <a:p>
            <a:pPr lvl="1"/>
            <a:endParaRPr lang="en-US" altLang="en-US" sz="2200" dirty="0"/>
          </a:p>
          <a:p>
            <a:pPr marL="0" indent="0">
              <a:buNone/>
            </a:pPr>
            <a:r>
              <a:rPr lang="en-US" altLang="en-US" b="1" dirty="0" err="1">
                <a:solidFill>
                  <a:srgbClr val="0070C0"/>
                </a:solidFill>
              </a:rPr>
              <a:t>Amensalism</a:t>
            </a:r>
            <a:r>
              <a:rPr lang="en-US" altLang="en-US" sz="2200" dirty="0"/>
              <a:t> </a:t>
            </a:r>
            <a:r>
              <a:rPr lang="en-US" altLang="en-US" sz="2400" dirty="0"/>
              <a:t>is detrimental to one species while the other is unaffected (</a:t>
            </a:r>
            <a:r>
              <a:rPr lang="en-US" altLang="en-US" sz="2400" dirty="0">
                <a:sym typeface="Symbol" panose="05050102010706020507" pitchFamily="18" charset="2"/>
              </a:rPr>
              <a:t></a:t>
            </a:r>
            <a:r>
              <a:rPr lang="en-US" altLang="en-US" sz="2400" dirty="0"/>
              <a:t> 0)</a:t>
            </a:r>
          </a:p>
          <a:p>
            <a:pPr lvl="1"/>
            <a:r>
              <a:rPr lang="en-US" altLang="en-US" dirty="0"/>
              <a:t>Asymmetric competition</a:t>
            </a:r>
          </a:p>
          <a:p>
            <a:pPr lvl="1"/>
            <a:r>
              <a:rPr lang="en-US" altLang="en-US" dirty="0"/>
              <a:t>Taller plant species shades a shorter plant species</a:t>
            </a:r>
          </a:p>
          <a:p>
            <a:endParaRPr lang="en-US" sz="2200" dirty="0"/>
          </a:p>
        </p:txBody>
      </p:sp>
      <p:pic>
        <p:nvPicPr>
          <p:cNvPr id="4098" name="Picture 2" descr="Image result for plant amensal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7857" y="3263892"/>
            <a:ext cx="4663830" cy="3497873"/>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4100" name="Picture 4" descr="Image result for hyena and lion compe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7857" y="154672"/>
            <a:ext cx="4663830" cy="3109220"/>
          </a:xfrm>
          <a:prstGeom prst="rect">
            <a:avLst/>
          </a:prstGeom>
          <a:ln>
            <a:noFill/>
          </a:ln>
          <a:effectLst/>
          <a:extLst>
            <a:ext uri="{909E8E84-426E-40dd-AFC4-6F175D3DCCD1}">
              <a14:hiddenFill xmlns:a14="http://schemas.microsoft.com/office/drawing/2010/main" xmlns="">
                <a:solidFill>
                  <a:srgbClr val="FFFFFF"/>
                </a:solidFill>
              </a14:hiddenFill>
            </a:ext>
          </a:extLst>
        </p:spPr>
      </p:pic>
      <p:sp>
        <p:nvSpPr>
          <p:cNvPr id="8" name="Title 1">
            <a:extLst>
              <a:ext uri="{FF2B5EF4-FFF2-40B4-BE49-F238E27FC236}">
                <a16:creationId xmlns:a16="http://schemas.microsoft.com/office/drawing/2014/main" id="{B7EFB711-3FDA-4419-BFDF-C5CB99C664FC}"/>
              </a:ext>
            </a:extLst>
          </p:cNvPr>
          <p:cNvSpPr>
            <a:spLocks noGrp="1"/>
          </p:cNvSpPr>
          <p:nvPr>
            <p:ph type="title"/>
          </p:nvPr>
        </p:nvSpPr>
        <p:spPr>
          <a:xfrm>
            <a:off x="293914" y="154672"/>
            <a:ext cx="8441173" cy="1063625"/>
          </a:xfrm>
        </p:spPr>
        <p:txBody>
          <a:bodyPr>
            <a:normAutofit/>
          </a:bodyPr>
          <a:lstStyle/>
          <a:p>
            <a:r>
              <a:rPr lang="en-US" b="1" dirty="0">
                <a:latin typeface="+mn-lt"/>
              </a:rPr>
              <a:t>Species interactions</a:t>
            </a:r>
          </a:p>
        </p:txBody>
      </p:sp>
    </p:spTree>
    <p:extLst>
      <p:ext uri="{BB962C8B-B14F-4D97-AF65-F5344CB8AC3E}">
        <p14:creationId xmlns:p14="http://schemas.microsoft.com/office/powerpoint/2010/main" val="402223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293914" y="1218297"/>
            <a:ext cx="7690757" cy="5105400"/>
          </a:xfrm>
        </p:spPr>
        <p:txBody>
          <a:bodyPr>
            <a:noAutofit/>
          </a:bodyPr>
          <a:lstStyle/>
          <a:p>
            <a:pPr marL="0" indent="0">
              <a:buNone/>
            </a:pPr>
            <a:r>
              <a:rPr lang="en-US" altLang="en-US" sz="2400" dirty="0"/>
              <a:t>There are multiple types of relationships where one species benefits, but the other is harmed (</a:t>
            </a:r>
            <a:r>
              <a:rPr lang="en-US" altLang="en-US" sz="2400" dirty="0">
                <a:sym typeface="Symbol" panose="05050102010706020507" pitchFamily="18" charset="2"/>
              </a:rPr>
              <a:t></a:t>
            </a:r>
            <a:r>
              <a:rPr lang="en-US" altLang="en-US" sz="2400" dirty="0"/>
              <a:t> </a:t>
            </a:r>
            <a:r>
              <a:rPr lang="en-US" altLang="en-US" sz="2400" dirty="0">
                <a:sym typeface="Symbol" panose="05050102010706020507" pitchFamily="18" charset="2"/>
              </a:rPr>
              <a:t></a:t>
            </a:r>
            <a:r>
              <a:rPr lang="en-US" altLang="en-US" sz="2400" dirty="0"/>
              <a:t>)</a:t>
            </a:r>
          </a:p>
          <a:p>
            <a:pPr marL="0" indent="0">
              <a:buNone/>
            </a:pPr>
            <a:r>
              <a:rPr lang="en-US" altLang="en-US" b="1" dirty="0">
                <a:solidFill>
                  <a:srgbClr val="0070C0"/>
                </a:solidFill>
              </a:rPr>
              <a:t>Predation</a:t>
            </a:r>
          </a:p>
          <a:p>
            <a:pPr lvl="1"/>
            <a:r>
              <a:rPr lang="en-US" altLang="en-US" dirty="0"/>
              <a:t>One species feeds on another, killing it </a:t>
            </a:r>
          </a:p>
          <a:p>
            <a:pPr marL="0" indent="0">
              <a:buNone/>
            </a:pPr>
            <a:r>
              <a:rPr lang="en-US" altLang="en-US" b="1" dirty="0">
                <a:solidFill>
                  <a:srgbClr val="0070C0"/>
                </a:solidFill>
              </a:rPr>
              <a:t>Parasitism</a:t>
            </a:r>
            <a:r>
              <a:rPr lang="en-US" altLang="en-US" dirty="0">
                <a:solidFill>
                  <a:srgbClr val="0070C0"/>
                </a:solidFill>
              </a:rPr>
              <a:t> </a:t>
            </a:r>
          </a:p>
          <a:p>
            <a:pPr lvl="1"/>
            <a:r>
              <a:rPr lang="en-US" altLang="en-US" dirty="0"/>
              <a:t>One species feeds on another, reducing its fitness but not killing it</a:t>
            </a:r>
          </a:p>
          <a:p>
            <a:pPr lvl="1"/>
            <a:r>
              <a:rPr lang="en-US" altLang="en-US" b="1" dirty="0">
                <a:solidFill>
                  <a:srgbClr val="0070C0"/>
                </a:solidFill>
              </a:rPr>
              <a:t>Brood parasitism</a:t>
            </a:r>
            <a:r>
              <a:rPr lang="en-US" altLang="en-US" dirty="0"/>
              <a:t>: one species trick other species into raising their young (e.g., cuckoos)</a:t>
            </a:r>
          </a:p>
          <a:p>
            <a:pPr marL="0" indent="0">
              <a:buNone/>
            </a:pPr>
            <a:r>
              <a:rPr lang="en-US" altLang="en-US" b="1" dirty="0" err="1">
                <a:solidFill>
                  <a:srgbClr val="0070C0"/>
                </a:solidFill>
              </a:rPr>
              <a:t>Parasitoidism</a:t>
            </a:r>
            <a:endParaRPr lang="en-US" altLang="en-US" b="1" dirty="0">
              <a:solidFill>
                <a:srgbClr val="0070C0"/>
              </a:solidFill>
            </a:endParaRPr>
          </a:p>
          <a:p>
            <a:pPr lvl="1"/>
            <a:r>
              <a:rPr lang="en-US" altLang="en-US" dirty="0"/>
              <a:t>One species uses another for reproduction, and its larvae feed on it, eventually killing it</a:t>
            </a:r>
          </a:p>
        </p:txBody>
      </p:sp>
      <p:pic>
        <p:nvPicPr>
          <p:cNvPr id="3074" name="Picture 2" descr="Image result for animal competi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4569" y="160717"/>
            <a:ext cx="3466174" cy="2587000"/>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3076" name="Picture 4" descr="Image result for lamprey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512" b="16260"/>
          <a:stretch/>
        </p:blipFill>
        <p:spPr bwMode="auto">
          <a:xfrm>
            <a:off x="8446884" y="2930100"/>
            <a:ext cx="3483859" cy="1583671"/>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5"/>
          <a:stretch>
            <a:fillRect/>
          </a:stretch>
        </p:blipFill>
        <p:spPr>
          <a:xfrm>
            <a:off x="8387227" y="4696154"/>
            <a:ext cx="3543516" cy="1994656"/>
          </a:xfrm>
          <a:prstGeom prst="rect">
            <a:avLst/>
          </a:prstGeom>
          <a:ln>
            <a:noFill/>
          </a:ln>
          <a:effectLst/>
        </p:spPr>
      </p:pic>
      <p:sp>
        <p:nvSpPr>
          <p:cNvPr id="9" name="Title 1">
            <a:extLst>
              <a:ext uri="{FF2B5EF4-FFF2-40B4-BE49-F238E27FC236}">
                <a16:creationId xmlns:a16="http://schemas.microsoft.com/office/drawing/2014/main" id="{949513FB-B409-4836-952D-A30729559E4F}"/>
              </a:ext>
            </a:extLst>
          </p:cNvPr>
          <p:cNvSpPr>
            <a:spLocks noGrp="1"/>
          </p:cNvSpPr>
          <p:nvPr>
            <p:ph type="title"/>
          </p:nvPr>
        </p:nvSpPr>
        <p:spPr>
          <a:xfrm>
            <a:off x="293914" y="154672"/>
            <a:ext cx="8441173" cy="1063625"/>
          </a:xfrm>
        </p:spPr>
        <p:txBody>
          <a:bodyPr>
            <a:normAutofit/>
          </a:bodyPr>
          <a:lstStyle/>
          <a:p>
            <a:r>
              <a:rPr lang="en-US" b="1" dirty="0">
                <a:latin typeface="+mn-lt"/>
              </a:rPr>
              <a:t>Species interactions</a:t>
            </a:r>
          </a:p>
        </p:txBody>
      </p:sp>
    </p:spTree>
    <p:extLst>
      <p:ext uri="{BB962C8B-B14F-4D97-AF65-F5344CB8AC3E}">
        <p14:creationId xmlns:p14="http://schemas.microsoft.com/office/powerpoint/2010/main" val="2998714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4292</TotalTime>
  <Words>453</Words>
  <Application>Microsoft Office PowerPoint</Application>
  <PresentationFormat>Widescreen</PresentationFormat>
  <Paragraphs>79</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Species interactions</vt:lpstr>
      <vt:lpstr>Species interactions</vt:lpstr>
      <vt:lpstr>Species interactions</vt:lpstr>
      <vt:lpstr>Species interactions</vt:lpstr>
      <vt:lpstr>Species interactions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SCIENTIFIC METHOD</dc:title>
  <dc:creator>Ashley Schulz</dc:creator>
  <cp:lastModifiedBy>Schulz, Ashley</cp:lastModifiedBy>
  <cp:revision>230</cp:revision>
  <dcterms:created xsi:type="dcterms:W3CDTF">2021-01-04T19:34:40Z</dcterms:created>
  <dcterms:modified xsi:type="dcterms:W3CDTF">2022-12-15T15:04:01Z</dcterms:modified>
</cp:coreProperties>
</file>