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94" r:id="rId2"/>
  </p:sldMasterIdLst>
  <p:notesMasterIdLst>
    <p:notesMasterId r:id="rId31"/>
  </p:notesMasterIdLst>
  <p:sldIdLst>
    <p:sldId id="331" r:id="rId3"/>
    <p:sldId id="332" r:id="rId4"/>
    <p:sldId id="337" r:id="rId5"/>
    <p:sldId id="338" r:id="rId6"/>
    <p:sldId id="336" r:id="rId7"/>
    <p:sldId id="341" r:id="rId8"/>
    <p:sldId id="350" r:id="rId9"/>
    <p:sldId id="340" r:id="rId10"/>
    <p:sldId id="346" r:id="rId11"/>
    <p:sldId id="342" r:id="rId12"/>
    <p:sldId id="359" r:id="rId13"/>
    <p:sldId id="348" r:id="rId14"/>
    <p:sldId id="367" r:id="rId15"/>
    <p:sldId id="361" r:id="rId16"/>
    <p:sldId id="352" r:id="rId17"/>
    <p:sldId id="354" r:id="rId18"/>
    <p:sldId id="330" r:id="rId19"/>
    <p:sldId id="355" r:id="rId20"/>
    <p:sldId id="356" r:id="rId21"/>
    <p:sldId id="349" r:id="rId22"/>
    <p:sldId id="353" r:id="rId23"/>
    <p:sldId id="344" r:id="rId24"/>
    <p:sldId id="343" r:id="rId25"/>
    <p:sldId id="335" r:id="rId26"/>
    <p:sldId id="345" r:id="rId27"/>
    <p:sldId id="362" r:id="rId28"/>
    <p:sldId id="333" r:id="rId29"/>
    <p:sldId id="366" r:id="rId30"/>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333"/>
    <a:srgbClr val="D8E3E9"/>
    <a:srgbClr val="B5AAA3"/>
    <a:srgbClr val="55B4C4"/>
    <a:srgbClr val="72BDCC"/>
    <a:srgbClr val="FFFFFF"/>
    <a:srgbClr val="35261F"/>
    <a:srgbClr val="2FB0DC"/>
    <a:srgbClr val="66B134"/>
    <a:srgbClr val="263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60" d="100"/>
          <a:sy n="60" d="100"/>
        </p:scale>
        <p:origin x="-10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8" d="100"/>
        <a:sy n="198" d="100"/>
      </p:scale>
      <p:origin x="0" y="23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B11FA646-5BA4-2540-B87F-8ED0E4574DDD}" type="slidenum">
              <a:rPr lang="en-US"/>
              <a:pPr/>
              <a:t>‹#›</a:t>
            </a:fld>
            <a:endParaRPr lang="en-US"/>
          </a:p>
        </p:txBody>
      </p:sp>
    </p:spTree>
    <p:extLst>
      <p:ext uri="{BB962C8B-B14F-4D97-AF65-F5344CB8AC3E}">
        <p14:creationId xmlns:p14="http://schemas.microsoft.com/office/powerpoint/2010/main" val="2019111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9C8897-FEEF-47C9-8DE2-5681F1F608D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9144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2E50CAD-37B1-4174-BC44-1EDBD106C0C8}" type="datetimeFigureOut">
              <a:rPr lang="en-US"/>
              <a:pPr>
                <a:defRPr/>
              </a:pPr>
              <a:t>6/22/2016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E3090D4-E216-4F6A-882A-A090B17A188B}" type="slidenum">
              <a:rPr lang="en-US"/>
              <a:pPr>
                <a:defRPr/>
              </a:pPr>
              <a:t>‹#›</a:t>
            </a:fld>
            <a:endParaRPr lang="en-US"/>
          </a:p>
        </p:txBody>
      </p:sp>
    </p:spTree>
    <p:extLst>
      <p:ext uri="{BB962C8B-B14F-4D97-AF65-F5344CB8AC3E}">
        <p14:creationId xmlns:p14="http://schemas.microsoft.com/office/powerpoint/2010/main" val="121483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08A025D-2DA7-41B0-A363-1522E25E2A7D}" type="datetimeFigureOut">
              <a:rPr lang="en-US"/>
              <a:pPr>
                <a:defRPr/>
              </a:pPr>
              <a:t>6/22/2016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B76B7D0-5E50-4D22-86B7-B2383D6A73DF}" type="slidenum">
              <a:rPr lang="en-US"/>
              <a:pPr>
                <a:defRPr/>
              </a:pPr>
              <a:t>‹#›</a:t>
            </a:fld>
            <a:endParaRPr lang="en-US"/>
          </a:p>
        </p:txBody>
      </p:sp>
    </p:spTree>
    <p:extLst>
      <p:ext uri="{BB962C8B-B14F-4D97-AF65-F5344CB8AC3E}">
        <p14:creationId xmlns:p14="http://schemas.microsoft.com/office/powerpoint/2010/main" val="91975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F9EF878-9400-48C0-BE12-A27B8B060E6D}" type="datetimeFigureOut">
              <a:rPr lang="en-US"/>
              <a:pPr>
                <a:defRPr/>
              </a:pPr>
              <a:t>6/22/2016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4A2AAAA-55F2-429D-A561-67DCB28551AC}" type="slidenum">
              <a:rPr lang="en-US"/>
              <a:pPr>
                <a:defRPr/>
              </a:pPr>
              <a:t>‹#›</a:t>
            </a:fld>
            <a:endParaRPr lang="en-US"/>
          </a:p>
        </p:txBody>
      </p:sp>
    </p:spTree>
    <p:extLst>
      <p:ext uri="{BB962C8B-B14F-4D97-AF65-F5344CB8AC3E}">
        <p14:creationId xmlns:p14="http://schemas.microsoft.com/office/powerpoint/2010/main" val="210740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2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81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66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818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5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242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03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99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89C532-2A88-4B15-8AED-8426EED61207}" type="datetimeFigureOut">
              <a:rPr lang="en-US"/>
              <a:pPr>
                <a:defRPr/>
              </a:pPr>
              <a:t>6/22/2016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68F41EE-5CF7-48E8-8916-6F0FCA815485}" type="slidenum">
              <a:rPr lang="en-US"/>
              <a:pPr>
                <a:defRPr/>
              </a:pPr>
              <a:t>‹#›</a:t>
            </a:fld>
            <a:endParaRPr lang="en-US"/>
          </a:p>
        </p:txBody>
      </p:sp>
    </p:spTree>
    <p:extLst>
      <p:ext uri="{BB962C8B-B14F-4D97-AF65-F5344CB8AC3E}">
        <p14:creationId xmlns:p14="http://schemas.microsoft.com/office/powerpoint/2010/main" val="289798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581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8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5A12F-06FE-4BC7-BD7E-96F1992BAF62}" type="datetimeFigureOut">
              <a:rPr lang="en-US" smtClean="0">
                <a:solidFill>
                  <a:prstClr val="black">
                    <a:tint val="75000"/>
                  </a:prstClr>
                </a:solidFill>
              </a:rPr>
              <a:pPr/>
              <a:t>6/22/2016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FBB4A-8C61-4C4F-98BB-B1811C95F9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96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413A16-6AB1-4835-BE7F-A04EE4E0F6B2}" type="datetimeFigureOut">
              <a:rPr lang="en-US"/>
              <a:pPr>
                <a:defRPr/>
              </a:pPr>
              <a:t>6/22/2016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6342A8-FF7C-4A25-9938-AAB44F602D86}" type="slidenum">
              <a:rPr lang="en-US"/>
              <a:pPr>
                <a:defRPr/>
              </a:pPr>
              <a:t>‹#›</a:t>
            </a:fld>
            <a:endParaRPr lang="en-US"/>
          </a:p>
        </p:txBody>
      </p:sp>
    </p:spTree>
    <p:extLst>
      <p:ext uri="{BB962C8B-B14F-4D97-AF65-F5344CB8AC3E}">
        <p14:creationId xmlns:p14="http://schemas.microsoft.com/office/powerpoint/2010/main" val="117761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4BCBFFD-BED1-4994-A333-944B97D9A1EE}" type="datetimeFigureOut">
              <a:rPr lang="en-US"/>
              <a:pPr>
                <a:defRPr/>
              </a:pPr>
              <a:t>6/22/2016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293C9D-3703-433B-8E6E-73A5523357A2}" type="slidenum">
              <a:rPr lang="en-US"/>
              <a:pPr>
                <a:defRPr/>
              </a:pPr>
              <a:t>‹#›</a:t>
            </a:fld>
            <a:endParaRPr lang="en-US"/>
          </a:p>
        </p:txBody>
      </p:sp>
    </p:spTree>
    <p:extLst>
      <p:ext uri="{BB962C8B-B14F-4D97-AF65-F5344CB8AC3E}">
        <p14:creationId xmlns:p14="http://schemas.microsoft.com/office/powerpoint/2010/main" val="208817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DF5D3FC-D81E-4888-801C-661AEA272E99}" type="datetimeFigureOut">
              <a:rPr lang="en-US"/>
              <a:pPr>
                <a:defRPr/>
              </a:pPr>
              <a:t>6/22/2016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57C178-A8BE-45FB-BA2D-8E50BC83A6F9}" type="slidenum">
              <a:rPr lang="en-US"/>
              <a:pPr>
                <a:defRPr/>
              </a:pPr>
              <a:t>‹#›</a:t>
            </a:fld>
            <a:endParaRPr lang="en-US"/>
          </a:p>
        </p:txBody>
      </p:sp>
    </p:spTree>
    <p:extLst>
      <p:ext uri="{BB962C8B-B14F-4D97-AF65-F5344CB8AC3E}">
        <p14:creationId xmlns:p14="http://schemas.microsoft.com/office/powerpoint/2010/main" val="406120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9245E3F-42DB-4BC5-A5ED-8374857DD739}" type="datetimeFigureOut">
              <a:rPr lang="en-US"/>
              <a:pPr>
                <a:defRPr/>
              </a:pPr>
              <a:t>6/22/2016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981D88B-A467-41D6-AE0D-AE0662352128}" type="slidenum">
              <a:rPr lang="en-US"/>
              <a:pPr>
                <a:defRPr/>
              </a:pPr>
              <a:t>‹#›</a:t>
            </a:fld>
            <a:endParaRPr lang="en-US"/>
          </a:p>
        </p:txBody>
      </p:sp>
    </p:spTree>
    <p:extLst>
      <p:ext uri="{BB962C8B-B14F-4D97-AF65-F5344CB8AC3E}">
        <p14:creationId xmlns:p14="http://schemas.microsoft.com/office/powerpoint/2010/main" val="423182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D116C15-FF5E-474E-93E1-F61F6D64F186}" type="datetimeFigureOut">
              <a:rPr lang="en-US"/>
              <a:pPr>
                <a:defRPr/>
              </a:pPr>
              <a:t>6/22/2016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5E34B8-212E-4F0B-921B-0239631771C1}" type="slidenum">
              <a:rPr lang="en-US"/>
              <a:pPr>
                <a:defRPr/>
              </a:pPr>
              <a:t>‹#›</a:t>
            </a:fld>
            <a:endParaRPr lang="en-US"/>
          </a:p>
        </p:txBody>
      </p:sp>
    </p:spTree>
    <p:extLst>
      <p:ext uri="{BB962C8B-B14F-4D97-AF65-F5344CB8AC3E}">
        <p14:creationId xmlns:p14="http://schemas.microsoft.com/office/powerpoint/2010/main" val="88578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4D1FE64-3C99-444C-BDFB-A05D187DB250}" type="datetimeFigureOut">
              <a:rPr lang="en-US"/>
              <a:pPr>
                <a:defRPr/>
              </a:pPr>
              <a:t>6/22/2016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AE68487-245C-41BC-A4FF-A57B585D056F}" type="slidenum">
              <a:rPr lang="en-US"/>
              <a:pPr>
                <a:defRPr/>
              </a:pPr>
              <a:t>‹#›</a:t>
            </a:fld>
            <a:endParaRPr lang="en-US"/>
          </a:p>
        </p:txBody>
      </p:sp>
    </p:spTree>
    <p:extLst>
      <p:ext uri="{BB962C8B-B14F-4D97-AF65-F5344CB8AC3E}">
        <p14:creationId xmlns:p14="http://schemas.microsoft.com/office/powerpoint/2010/main" val="24970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85A629F-434B-456C-9F74-B29BFE3AA778}" type="datetimeFigureOut">
              <a:rPr lang="en-US"/>
              <a:pPr>
                <a:defRPr/>
              </a:pPr>
              <a:t>6/22/2016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92B7CEA-2D3D-4F45-ABD8-A9D353BFA269}" type="slidenum">
              <a:rPr lang="en-US"/>
              <a:pPr>
                <a:defRPr/>
              </a:pPr>
              <a:t>‹#›</a:t>
            </a:fld>
            <a:endParaRPr lang="en-US"/>
          </a:p>
        </p:txBody>
      </p:sp>
    </p:spTree>
    <p:extLst>
      <p:ext uri="{BB962C8B-B14F-4D97-AF65-F5344CB8AC3E}">
        <p14:creationId xmlns:p14="http://schemas.microsoft.com/office/powerpoint/2010/main" val="24685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07EDFE38-795E-4545-A0AF-C121734B7298}" type="datetimeFigureOut">
              <a:rPr lang="en-US"/>
              <a:pPr>
                <a:defRPr/>
              </a:pPr>
              <a:t>6/22/2016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panose="020F0502020204030204"/>
              </a:defRPr>
            </a:lvl1pPr>
          </a:lstStyle>
          <a:p>
            <a:pPr>
              <a:defRPr/>
            </a:pPr>
            <a:fld id="{37785E13-E418-473C-8A44-E48D8BD6A7FA}" type="slidenum">
              <a:rPr lang="en-US"/>
              <a:pPr>
                <a:defRPr/>
              </a:pPr>
              <a:t>‹#›</a:t>
            </a:fld>
            <a:endParaRPr lang="en-US"/>
          </a:p>
        </p:txBody>
      </p:sp>
    </p:spTree>
    <p:extLst>
      <p:ext uri="{BB962C8B-B14F-4D97-AF65-F5344CB8AC3E}">
        <p14:creationId xmlns:p14="http://schemas.microsoft.com/office/powerpoint/2010/main" val="17819421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0DD5A12F-06FE-4BC7-BD7E-96F1992BAF62}" type="datetimeFigureOut">
              <a:rPr lang="en-US" smtClean="0">
                <a:solidFill>
                  <a:prstClr val="black">
                    <a:tint val="75000"/>
                  </a:prstClr>
                </a:solidFill>
                <a:latin typeface="Calibri" panose="020F0502020204030204"/>
              </a:rPr>
              <a:pPr eaLnBrk="1" fontAlgn="auto" hangingPunct="1">
                <a:spcBef>
                  <a:spcPts val="0"/>
                </a:spcBef>
                <a:spcAft>
                  <a:spcPts val="0"/>
                </a:spcAft>
              </a:pPr>
              <a:t>6/22/2016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414FBB4A-8C61-4C4F-98BB-B1811C95F9D3}"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740988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81000" y="762000"/>
            <a:ext cx="83058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smtClean="0">
                <a:solidFill>
                  <a:srgbClr val="000000"/>
                </a:solidFill>
                <a:ea typeface="Times New Roman" panose="02020603050405020304" pitchFamily="18" charset="0"/>
                <a:cs typeface="Arial" panose="020B0604020202020204" pitchFamily="34" charset="0"/>
              </a:rPr>
              <a:t>Plant hairs or trichomes </a:t>
            </a:r>
          </a:p>
          <a:p>
            <a:pPr>
              <a:spcAft>
                <a:spcPts val="1200"/>
              </a:spcAft>
            </a:pPr>
            <a:endParaRPr lang="en-US" altLang="en-US" sz="3200" dirty="0" smtClean="0">
              <a:solidFill>
                <a:srgbClr val="000000"/>
              </a:solidFill>
              <a:ea typeface="Times New Roman" panose="02020603050405020304" pitchFamily="18" charset="0"/>
              <a:cs typeface="Arial" panose="020B0604020202020204" pitchFamily="34" charset="0"/>
            </a:endParaRPr>
          </a:p>
          <a:p>
            <a:r>
              <a:rPr lang="en-US" altLang="en-US" sz="3200" dirty="0">
                <a:solidFill>
                  <a:srgbClr val="000000"/>
                </a:solidFill>
                <a:ea typeface="Times New Roman" panose="02020603050405020304" pitchFamily="18" charset="0"/>
                <a:cs typeface="Arial" panose="020B0604020202020204" pitchFamily="34" charset="0"/>
              </a:rPr>
              <a:t>Plant hairs are called trichomes </a:t>
            </a:r>
          </a:p>
          <a:p>
            <a:pPr>
              <a:spcAft>
                <a:spcPts val="1200"/>
              </a:spcAft>
            </a:pPr>
            <a:r>
              <a:rPr lang="en-US" altLang="en-US" sz="3200" dirty="0">
                <a:solidFill>
                  <a:srgbClr val="000000"/>
                </a:solidFill>
                <a:ea typeface="Times New Roman" panose="02020603050405020304" pitchFamily="18" charset="0"/>
                <a:cs typeface="Arial" panose="020B0604020202020204" pitchFamily="34" charset="0"/>
              </a:rPr>
              <a:t>(pronounced: try-combs).  </a:t>
            </a:r>
          </a:p>
          <a:p>
            <a:pPr>
              <a:spcAft>
                <a:spcPts val="1200"/>
              </a:spcAft>
            </a:pPr>
            <a:r>
              <a:rPr lang="en-US" altLang="en-US" sz="3200" dirty="0" smtClean="0">
                <a:solidFill>
                  <a:srgbClr val="000000"/>
                </a:solidFill>
                <a:ea typeface="Times New Roman" panose="02020603050405020304" pitchFamily="18" charset="0"/>
                <a:cs typeface="Arial" panose="020B0604020202020204" pitchFamily="34" charset="0"/>
              </a:rPr>
              <a:t>Some trichomes are factories that produce different types of chemicals that provide flavors, have medicinal properties, or are used in household items. In many herbs, such as oregano, the trichomes are sunken into the surface of the leaf.</a:t>
            </a:r>
            <a:endParaRPr lang="en-US" altLang="en-US" sz="3200" dirty="0" smtClean="0">
              <a:solidFill>
                <a:prstClr val="black"/>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7560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28600" y="762000"/>
            <a:ext cx="7543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000000"/>
                </a:solidFill>
                <a:ea typeface="Times New Roman" panose="02020603050405020304" pitchFamily="18" charset="0"/>
                <a:cs typeface="Arial" panose="020B0604020202020204" pitchFamily="34" charset="0"/>
              </a:rPr>
              <a:t>Petunia </a:t>
            </a:r>
            <a:r>
              <a:rPr lang="en-US" altLang="en-US" sz="3200" dirty="0">
                <a:solidFill>
                  <a:srgbClr val="000000"/>
                </a:solidFill>
                <a:ea typeface="Times New Roman" panose="02020603050405020304" pitchFamily="18" charset="0"/>
                <a:cs typeface="Arial" panose="020B0604020202020204" pitchFamily="34" charset="0"/>
              </a:rPr>
              <a:t>(</a:t>
            </a:r>
            <a:r>
              <a:rPr lang="en-US" altLang="en-US" sz="3200" i="1" dirty="0">
                <a:solidFill>
                  <a:srgbClr val="000000"/>
                </a:solidFill>
                <a:ea typeface="Times New Roman" panose="02020603050405020304" pitchFamily="18" charset="0"/>
                <a:cs typeface="Arial" panose="020B0604020202020204" pitchFamily="34" charset="0"/>
              </a:rPr>
              <a:t>Petunia </a:t>
            </a:r>
            <a:r>
              <a:rPr lang="en-US" altLang="en-US" sz="3200" i="1" dirty="0" err="1">
                <a:solidFill>
                  <a:srgbClr val="000000"/>
                </a:solidFill>
                <a:ea typeface="Times New Roman" panose="02020603050405020304" pitchFamily="18" charset="0"/>
                <a:cs typeface="Arial" panose="020B0604020202020204" pitchFamily="34" charset="0"/>
              </a:rPr>
              <a:t>hybrida</a:t>
            </a:r>
            <a:r>
              <a:rPr lang="en-US" altLang="en-US" sz="3200" dirty="0">
                <a:solidFill>
                  <a:srgbClr val="000000"/>
                </a:solidFill>
                <a:ea typeface="Times New Roman" panose="02020603050405020304" pitchFamily="18" charset="0"/>
                <a:cs typeface="Arial" panose="020B0604020202020204" pitchFamily="34" charset="0"/>
              </a:rPr>
              <a:t>) has round-tipped trichomes filled with sticky substances that deter insects</a:t>
            </a:r>
            <a:r>
              <a:rPr lang="en-US" altLang="en-US" sz="3200" dirty="0" smtClean="0">
                <a:solidFill>
                  <a:srgbClr val="000000"/>
                </a:solidFill>
                <a:ea typeface="Times New Roman" panose="02020603050405020304" pitchFamily="18" charset="0"/>
                <a:cs typeface="Arial" panose="020B0604020202020204" pitchFamily="34" charset="0"/>
              </a:rPr>
              <a:t>.</a:t>
            </a:r>
            <a:endParaRPr lang="en-US" altLang="en-US" sz="3200" b="1" dirty="0" smtClean="0">
              <a:solidFill>
                <a:srgbClr val="000000"/>
              </a:solidFill>
              <a:ea typeface="Times New Roman" panose="02020603050405020304" pitchFamily="18" charset="0"/>
              <a:cs typeface="Arial" panose="020B0604020202020204" pitchFamily="34" charset="0"/>
            </a:endParaRPr>
          </a:p>
        </p:txBody>
      </p:sp>
      <p:pic>
        <p:nvPicPr>
          <p:cNvPr id="24578" name="Picture 2" descr="http://science.marshall.edu/harrison/images/Trichome-gallery/Petu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152400"/>
            <a:ext cx="19240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cience.marshall.edu/harrison/images/Trichome-gallery/petuni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400" y="2901244"/>
            <a:ext cx="3276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cience.marshall.edu/harrison/images/Trichome-gallery/Petunia-tric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98422"/>
            <a:ext cx="3012130" cy="3121378"/>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06174" y="2833510"/>
            <a:ext cx="4553224" cy="3183468"/>
            <a:chOff x="2369078" y="2329881"/>
            <a:chExt cx="4553224" cy="3183468"/>
          </a:xfrm>
        </p:grpSpPr>
        <p:grpSp>
          <p:nvGrpSpPr>
            <p:cNvPr id="8" name="Group 7"/>
            <p:cNvGrpSpPr/>
            <p:nvPr/>
          </p:nvGrpSpPr>
          <p:grpSpPr>
            <a:xfrm>
              <a:off x="2369078" y="2329881"/>
              <a:ext cx="4527826" cy="2273301"/>
              <a:chOff x="2369078" y="2329881"/>
              <a:chExt cx="4527826" cy="2273301"/>
            </a:xfrm>
          </p:grpSpPr>
          <p:cxnSp>
            <p:nvCxnSpPr>
              <p:cNvPr id="10" name="Straight Connector 9"/>
              <p:cNvCxnSpPr/>
              <p:nvPr/>
            </p:nvCxnSpPr>
            <p:spPr>
              <a:xfrm flipH="1">
                <a:off x="3478084" y="2329881"/>
                <a:ext cx="3418820" cy="97981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69078" y="3307782"/>
                <a:ext cx="1134403" cy="12954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9" name="Straight Connector 8"/>
            <p:cNvCxnSpPr/>
            <p:nvPr/>
          </p:nvCxnSpPr>
          <p:spPr>
            <a:xfrm flipH="1" flipV="1">
              <a:off x="3503482" y="4603183"/>
              <a:ext cx="3418820" cy="910166"/>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5861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 y="397669"/>
            <a:ext cx="89154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en-US" altLang="en-US" sz="3200" b="1" dirty="0" smtClean="0">
                <a:solidFill>
                  <a:srgbClr val="000000"/>
                </a:solidFill>
                <a:ea typeface="Times New Roman" panose="02020603050405020304" pitchFamily="18" charset="0"/>
                <a:cs typeface="Arial" panose="020B0604020202020204" pitchFamily="34" charset="0"/>
              </a:rPr>
              <a:t>Confocal/fluorescence microscopy of trichomes.</a:t>
            </a:r>
          </a:p>
          <a:p>
            <a:pPr>
              <a:spcBef>
                <a:spcPts val="0"/>
              </a:spcBef>
            </a:pPr>
            <a:r>
              <a:rPr lang="en-US" altLang="en-US" sz="3200" dirty="0">
                <a:solidFill>
                  <a:srgbClr val="000000"/>
                </a:solidFill>
                <a:ea typeface="Times New Roman" panose="02020603050405020304" pitchFamily="18" charset="0"/>
                <a:cs typeface="Arial" panose="020B0604020202020204" pitchFamily="34" charset="0"/>
              </a:rPr>
              <a:t>Some trichomes </a:t>
            </a:r>
            <a:r>
              <a:rPr lang="en-US" altLang="en-US" sz="3200" dirty="0" smtClean="0">
                <a:solidFill>
                  <a:srgbClr val="000000"/>
                </a:solidFill>
                <a:ea typeface="Times New Roman" panose="02020603050405020304" pitchFamily="18" charset="0"/>
                <a:cs typeface="Arial" panose="020B0604020202020204" pitchFamily="34" charset="0"/>
              </a:rPr>
              <a:t>contain chemical </a:t>
            </a:r>
            <a:r>
              <a:rPr lang="en-US" altLang="en-US" sz="3200" dirty="0">
                <a:solidFill>
                  <a:srgbClr val="000000"/>
                </a:solidFill>
                <a:ea typeface="Times New Roman" panose="02020603050405020304" pitchFamily="18" charset="0"/>
                <a:cs typeface="Arial" panose="020B0604020202020204" pitchFamily="34" charset="0"/>
              </a:rPr>
              <a:t>that absorb the UV </a:t>
            </a:r>
            <a:r>
              <a:rPr lang="en-US" altLang="en-US" sz="3200" dirty="0" smtClean="0">
                <a:solidFill>
                  <a:srgbClr val="000000"/>
                </a:solidFill>
                <a:ea typeface="Times New Roman" panose="02020603050405020304" pitchFamily="18" charset="0"/>
                <a:cs typeface="Arial" panose="020B0604020202020204" pitchFamily="34" charset="0"/>
              </a:rPr>
              <a:t>light and then emit blue light (or fluoresce) </a:t>
            </a:r>
            <a:r>
              <a:rPr lang="en-US" altLang="en-US" sz="3200" dirty="0">
                <a:solidFill>
                  <a:srgbClr val="000000"/>
                </a:solidFill>
                <a:ea typeface="Times New Roman" panose="02020603050405020304" pitchFamily="18" charset="0"/>
                <a:cs typeface="Arial" panose="020B0604020202020204" pitchFamily="34" charset="0"/>
              </a:rPr>
              <a:t>when viewed with the </a:t>
            </a:r>
            <a:r>
              <a:rPr lang="en-US" altLang="en-US" sz="3200" dirty="0" smtClean="0">
                <a:solidFill>
                  <a:srgbClr val="000000"/>
                </a:solidFill>
                <a:ea typeface="Times New Roman" panose="02020603050405020304" pitchFamily="18" charset="0"/>
                <a:cs typeface="Arial" panose="020B0604020202020204" pitchFamily="34" charset="0"/>
              </a:rPr>
              <a:t>confocal/fluorescence </a:t>
            </a:r>
            <a:r>
              <a:rPr lang="en-US" altLang="en-US" sz="3200" dirty="0">
                <a:solidFill>
                  <a:srgbClr val="000000"/>
                </a:solidFill>
                <a:ea typeface="Times New Roman" panose="02020603050405020304" pitchFamily="18" charset="0"/>
                <a:cs typeface="Arial" panose="020B0604020202020204" pitchFamily="34" charset="0"/>
              </a:rPr>
              <a:t>microscope</a:t>
            </a:r>
            <a:r>
              <a:rPr lang="en-US" altLang="en-US" sz="3200" dirty="0" smtClean="0">
                <a:solidFill>
                  <a:srgbClr val="000000"/>
                </a:solidFill>
                <a:ea typeface="Times New Roman" panose="02020603050405020304" pitchFamily="18" charset="0"/>
                <a:cs typeface="Arial" panose="020B0604020202020204" pitchFamily="34" charset="0"/>
              </a:rPr>
              <a:t>. </a:t>
            </a:r>
          </a:p>
          <a:p>
            <a:pPr>
              <a:spcBef>
                <a:spcPts val="0"/>
              </a:spcBef>
            </a:pPr>
            <a:endParaRPr lang="en-US" altLang="en-US" sz="3200" dirty="0">
              <a:solidFill>
                <a:srgbClr val="000000"/>
              </a:solidFill>
              <a:ea typeface="Times New Roman" panose="02020603050405020304" pitchFamily="18" charset="0"/>
              <a:cs typeface="Arial" panose="020B0604020202020204" pitchFamily="34" charset="0"/>
            </a:endParaRPr>
          </a:p>
          <a:p>
            <a:pPr>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This is called </a:t>
            </a:r>
            <a:r>
              <a:rPr lang="en-US" altLang="en-US" sz="3200" dirty="0" err="1" smtClean="0">
                <a:solidFill>
                  <a:srgbClr val="000000"/>
                </a:solidFill>
                <a:ea typeface="Times New Roman" panose="02020603050405020304" pitchFamily="18" charset="0"/>
                <a:cs typeface="Arial" panose="020B0604020202020204" pitchFamily="34" charset="0"/>
              </a:rPr>
              <a:t>autofluorescence</a:t>
            </a:r>
            <a:r>
              <a:rPr lang="en-US" altLang="en-US" sz="3200" dirty="0" smtClean="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because it occurs with the plant’s natural chemicals and does not require any staining.</a:t>
            </a:r>
          </a:p>
          <a:p>
            <a:pPr>
              <a:spcBef>
                <a:spcPts val="0"/>
              </a:spcBef>
            </a:pPr>
            <a:endParaRPr lang="en-US" altLang="en-US" sz="3200" dirty="0" smtClean="0">
              <a:solidFill>
                <a:srgbClr val="000000"/>
              </a:solidFill>
              <a:ea typeface="Times New Roman" panose="02020603050405020304" pitchFamily="18" charset="0"/>
              <a:cs typeface="Arial" panose="020B0604020202020204" pitchFamily="34" charset="0"/>
            </a:endParaRPr>
          </a:p>
          <a:p>
            <a:pPr marL="457200" indent="-457200">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		 </a:t>
            </a:r>
            <a:r>
              <a:rPr lang="en-US" altLang="en-US" sz="3200" dirty="0">
                <a:solidFill>
                  <a:srgbClr val="000000"/>
                </a:solidFill>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334486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04800" y="304800"/>
            <a:ext cx="86106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1200"/>
              </a:spcBef>
            </a:pPr>
            <a:r>
              <a:rPr lang="en-US" altLang="en-US" sz="3200" dirty="0" smtClean="0">
                <a:solidFill>
                  <a:srgbClr val="000000"/>
                </a:solidFill>
                <a:ea typeface="Times New Roman" panose="02020603050405020304" pitchFamily="18" charset="0"/>
                <a:cs typeface="Arial" panose="020B0604020202020204" pitchFamily="34" charset="0"/>
              </a:rPr>
              <a:t>In this </a:t>
            </a:r>
            <a:r>
              <a:rPr lang="en-US" altLang="en-US" sz="3200" i="1" dirty="0" smtClean="0">
                <a:solidFill>
                  <a:srgbClr val="000000"/>
                </a:solidFill>
                <a:ea typeface="Times New Roman" panose="02020603050405020304" pitchFamily="18" charset="0"/>
                <a:cs typeface="Arial" panose="020B0604020202020204" pitchFamily="34" charset="0"/>
              </a:rPr>
              <a:t>Arabidopsis</a:t>
            </a:r>
            <a:r>
              <a:rPr lang="en-US" altLang="en-US" sz="3200" dirty="0" smtClean="0">
                <a:solidFill>
                  <a:srgbClr val="000000"/>
                </a:solidFill>
                <a:ea typeface="Times New Roman" panose="02020603050405020304" pitchFamily="18" charset="0"/>
                <a:cs typeface="Arial" panose="020B0604020202020204" pitchFamily="34" charset="0"/>
              </a:rPr>
              <a:t> trichome, a </a:t>
            </a:r>
            <a:r>
              <a:rPr lang="en-US" altLang="en-US" sz="3200" dirty="0">
                <a:solidFill>
                  <a:srgbClr val="000000"/>
                </a:solidFill>
                <a:ea typeface="Times New Roman" panose="02020603050405020304" pitchFamily="18" charset="0"/>
                <a:cs typeface="Arial" panose="020B0604020202020204" pitchFamily="34" charset="0"/>
              </a:rPr>
              <a:t>beam of UV light is absorbed by </a:t>
            </a:r>
            <a:r>
              <a:rPr lang="en-US" altLang="en-US" sz="3200" dirty="0" smtClean="0">
                <a:solidFill>
                  <a:srgbClr val="000000"/>
                </a:solidFill>
                <a:ea typeface="Times New Roman" panose="02020603050405020304" pitchFamily="18" charset="0"/>
                <a:cs typeface="Arial" panose="020B0604020202020204" pitchFamily="34" charset="0"/>
              </a:rPr>
              <a:t>a </a:t>
            </a:r>
            <a:r>
              <a:rPr lang="en-US" altLang="en-US" sz="3200" dirty="0">
                <a:solidFill>
                  <a:srgbClr val="000000"/>
                </a:solidFill>
                <a:ea typeface="Times New Roman" panose="02020603050405020304" pitchFamily="18" charset="0"/>
                <a:cs typeface="Arial" panose="020B0604020202020204" pitchFamily="34" charset="0"/>
              </a:rPr>
              <a:t>chemical </a:t>
            </a:r>
            <a:r>
              <a:rPr lang="en-US" altLang="en-US" sz="3200" dirty="0" smtClean="0">
                <a:solidFill>
                  <a:srgbClr val="000000"/>
                </a:solidFill>
                <a:ea typeface="Times New Roman" panose="02020603050405020304" pitchFamily="18" charset="0"/>
                <a:cs typeface="Arial" panose="020B0604020202020204" pitchFamily="34" charset="0"/>
              </a:rPr>
              <a:t>which fluoresces </a:t>
            </a:r>
            <a:r>
              <a:rPr lang="en-US" altLang="en-US" sz="3200" dirty="0">
                <a:solidFill>
                  <a:srgbClr val="000000"/>
                </a:solidFill>
                <a:ea typeface="Times New Roman" panose="02020603050405020304" pitchFamily="18" charset="0"/>
                <a:cs typeface="Arial" panose="020B0604020202020204" pitchFamily="34" charset="0"/>
              </a:rPr>
              <a:t>a blue </a:t>
            </a:r>
            <a:r>
              <a:rPr lang="en-US" altLang="en-US" sz="3200" dirty="0" smtClean="0">
                <a:solidFill>
                  <a:srgbClr val="000000"/>
                </a:solidFill>
                <a:ea typeface="Times New Roman" panose="02020603050405020304" pitchFamily="18" charset="0"/>
                <a:cs typeface="Arial" panose="020B0604020202020204" pitchFamily="34" charset="0"/>
              </a:rPr>
              <a:t>color. </a:t>
            </a:r>
            <a:r>
              <a:rPr lang="en-US" altLang="en-US" sz="3200" dirty="0">
                <a:solidFill>
                  <a:srgbClr val="000000"/>
                </a:solidFill>
                <a:ea typeface="Times New Roman" panose="02020603050405020304" pitchFamily="18" charset="0"/>
                <a:cs typeface="Arial" panose="020B0604020202020204" pitchFamily="34" charset="0"/>
              </a:rPr>
              <a:t>Also, note that the chlorophyll in chloroplasts also fluoresces pink, when excited with light ~465 nm. </a:t>
            </a:r>
            <a:endParaRPr lang="en-US" altLang="en-US" sz="3200" b="1" dirty="0">
              <a:solidFill>
                <a:srgbClr val="000000"/>
              </a:solidFill>
              <a:ea typeface="Times New Roman" panose="02020603050405020304" pitchFamily="18" charset="0"/>
              <a:cs typeface="Arial" panose="020B0604020202020204" pitchFamily="34" charset="0"/>
            </a:endParaRPr>
          </a:p>
          <a:p>
            <a:pPr>
              <a:spcBef>
                <a:spcPts val="1200"/>
              </a:spcBef>
            </a:pPr>
            <a:endParaRPr lang="en-US" altLang="en-US" sz="3200" dirty="0">
              <a:solidFill>
                <a:srgbClr val="000000"/>
              </a:solidFill>
              <a:ea typeface="Times New Roman" panose="02020603050405020304" pitchFamily="18" charset="0"/>
              <a:cs typeface="Arial" panose="020B0604020202020204" pitchFamily="34" charset="0"/>
            </a:endParaRPr>
          </a:p>
          <a:p>
            <a:endParaRPr lang="en-US" altLang="en-US" sz="3200" b="1" dirty="0" smtClean="0">
              <a:solidFill>
                <a:srgbClr val="000000"/>
              </a:solidFill>
              <a:ea typeface="Times New Roman" panose="02020603050405020304" pitchFamily="18" charset="0"/>
              <a:cs typeface="Arial" panose="020B0604020202020204" pitchFamily="34" charset="0"/>
            </a:endParaRPr>
          </a:p>
        </p:txBody>
      </p:sp>
      <p:pic>
        <p:nvPicPr>
          <p:cNvPr id="23554" name="Picture 2" descr="http://science.marshall.edu/harrison/images/Trichome-gallery/AT-tric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5738"/>
            <a:ext cx="3522726"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cience.marshall.edu/harrison/images/Trichome-gallery/AT-trichome-confo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975" y="3045738"/>
            <a:ext cx="3575304" cy="35052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Elbow Connector 2"/>
          <p:cNvCxnSpPr/>
          <p:nvPr/>
        </p:nvCxnSpPr>
        <p:spPr>
          <a:xfrm>
            <a:off x="4114800" y="4038600"/>
            <a:ext cx="1042306" cy="533400"/>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667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2221" y="5715000"/>
            <a:ext cx="3755979" cy="415498"/>
          </a:xfrm>
          <a:prstGeom prst="rect">
            <a:avLst/>
          </a:prstGeom>
          <a:noFill/>
        </p:spPr>
        <p:txBody>
          <a:bodyPr wrap="square" rtlCol="0">
            <a:spAutoFit/>
          </a:bodyPr>
          <a:lstStyle/>
          <a:p>
            <a:pPr algn="ctr" eaLnBrk="1" fontAlgn="auto" hangingPunct="1">
              <a:spcBef>
                <a:spcPts val="0"/>
              </a:spcBef>
              <a:spcAft>
                <a:spcPts val="0"/>
              </a:spcAft>
            </a:pPr>
            <a:r>
              <a:rPr lang="en-US" sz="2100" dirty="0">
                <a:solidFill>
                  <a:prstClr val="black"/>
                </a:solidFill>
                <a:latin typeface="Arial" panose="020B0604020202020204" pitchFamily="34" charset="0"/>
                <a:cs typeface="Arial" panose="020B0604020202020204" pitchFamily="34" charset="0"/>
              </a:rPr>
              <a:t>Focusing through a plant hair. </a:t>
            </a:r>
          </a:p>
        </p:txBody>
      </p:sp>
      <p:sp>
        <p:nvSpPr>
          <p:cNvPr id="6" name="Title 1"/>
          <p:cNvSpPr>
            <a:spLocks noGrp="1"/>
          </p:cNvSpPr>
          <p:nvPr>
            <p:ph type="title"/>
          </p:nvPr>
        </p:nvSpPr>
        <p:spPr>
          <a:xfrm>
            <a:off x="228600" y="381000"/>
            <a:ext cx="8721417" cy="838200"/>
          </a:xfrm>
        </p:spPr>
        <p:txBody>
          <a:bodyPr>
            <a:noAutofit/>
          </a:bodyPr>
          <a:lstStyle/>
          <a:p>
            <a:pPr>
              <a:spcBef>
                <a:spcPts val="1200"/>
              </a:spcBef>
            </a:pPr>
            <a:r>
              <a:rPr lang="en-US" sz="3200" b="1" dirty="0">
                <a:latin typeface="Arial" panose="020B0604020202020204" pitchFamily="34" charset="0"/>
                <a:cs typeface="Arial" panose="020B0604020202020204" pitchFamily="34" charset="0"/>
              </a:rPr>
              <a:t> </a:t>
            </a:r>
            <a:r>
              <a:rPr lang="en-US" alt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In confocal/fluorescence microscopy, a series of 4-7 µm optical sections </a:t>
            </a:r>
            <a:r>
              <a:rPr lang="en-US" altLang="en-US" sz="3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is </a:t>
            </a:r>
            <a:r>
              <a:rPr lang="en-US" alt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merged to provide the entire image of the trichome. </a:t>
            </a:r>
            <a:endParaRPr lang="en-US" alt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p:cNvSpPr txBox="1"/>
          <p:nvPr/>
        </p:nvSpPr>
        <p:spPr>
          <a:xfrm>
            <a:off x="4890390" y="5680502"/>
            <a:ext cx="3948810" cy="415498"/>
          </a:xfrm>
          <a:prstGeom prst="rect">
            <a:avLst/>
          </a:prstGeom>
          <a:noFill/>
        </p:spPr>
        <p:txBody>
          <a:bodyPr wrap="square" rtlCol="0">
            <a:spAutoFit/>
          </a:bodyPr>
          <a:lstStyle/>
          <a:p>
            <a:pPr eaLnBrk="1" fontAlgn="auto" hangingPunct="1">
              <a:spcBef>
                <a:spcPts val="0"/>
              </a:spcBef>
              <a:spcAft>
                <a:spcPts val="0"/>
              </a:spcAft>
            </a:pPr>
            <a:r>
              <a:rPr lang="en-US" sz="2100" dirty="0" smtClean="0">
                <a:solidFill>
                  <a:prstClr val="black"/>
                </a:solidFill>
                <a:latin typeface="Arial" panose="020B0604020202020204" pitchFamily="34" charset="0"/>
                <a:cs typeface="Arial" panose="020B0604020202020204" pitchFamily="34" charset="0"/>
              </a:rPr>
              <a:t>Merged image.</a:t>
            </a:r>
            <a:endParaRPr lang="en-US" sz="21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757362"/>
            <a:ext cx="3807619" cy="3729038"/>
          </a:xfrm>
          <a:prstGeom prst="rect">
            <a:avLst/>
          </a:prstGeom>
        </p:spPr>
      </p:pic>
      <p:pic>
        <p:nvPicPr>
          <p:cNvPr id="10" name="BSC420-April14.lif - Series034-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lum bright="20000" contrast="40000"/>
          </a:blip>
          <a:stretch>
            <a:fillRect/>
          </a:stretch>
        </p:blipFill>
        <p:spPr>
          <a:xfrm>
            <a:off x="914400" y="1730421"/>
            <a:ext cx="3755979" cy="3755979"/>
          </a:xfrm>
          <a:prstGeom prst="rect">
            <a:avLst/>
          </a:prstGeom>
        </p:spPr>
      </p:pic>
    </p:spTree>
    <p:extLst>
      <p:ext uri="{BB962C8B-B14F-4D97-AF65-F5344CB8AC3E}">
        <p14:creationId xmlns:p14="http://schemas.microsoft.com/office/powerpoint/2010/main" val="29655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0"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endCondLst>
                    <p:cond evt="onNext"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 y="122158"/>
            <a:ext cx="88392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en-US" altLang="en-US" sz="3200" b="1" dirty="0" smtClean="0">
                <a:solidFill>
                  <a:srgbClr val="000000"/>
                </a:solidFill>
                <a:ea typeface="Times New Roman" panose="02020603050405020304" pitchFamily="18" charset="0"/>
                <a:cs typeface="Arial" panose="020B0604020202020204" pitchFamily="34" charset="0"/>
              </a:rPr>
              <a:t>Trichomes protect plants from UV light.</a:t>
            </a:r>
          </a:p>
          <a:p>
            <a:pPr>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UV-absorption protect </a:t>
            </a:r>
            <a:r>
              <a:rPr lang="en-US" altLang="en-US" sz="3200" dirty="0">
                <a:solidFill>
                  <a:srgbClr val="000000"/>
                </a:solidFill>
                <a:ea typeface="Times New Roman" panose="02020603050405020304" pitchFamily="18" charset="0"/>
                <a:cs typeface="Arial" panose="020B0604020202020204" pitchFamily="34" charset="0"/>
              </a:rPr>
              <a:t>plants from UV </a:t>
            </a:r>
            <a:r>
              <a:rPr lang="en-US" altLang="en-US" sz="3200" dirty="0" smtClean="0">
                <a:solidFill>
                  <a:srgbClr val="000000"/>
                </a:solidFill>
                <a:ea typeface="Times New Roman" panose="02020603050405020304" pitchFamily="18" charset="0"/>
                <a:cs typeface="Arial" panose="020B0604020202020204" pitchFamily="34" charset="0"/>
              </a:rPr>
              <a:t>light acting as a type of sunscreen. </a:t>
            </a:r>
            <a:endParaRPr lang="en-US" altLang="en-US" sz="3200" dirty="0">
              <a:solidFill>
                <a:srgbClr val="000000"/>
              </a:solidFill>
              <a:ea typeface="Times New Roman" panose="02020603050405020304" pitchFamily="18" charset="0"/>
              <a:cs typeface="Arial" panose="020B0604020202020204" pitchFamily="34" charset="0"/>
            </a:endParaRPr>
          </a:p>
          <a:p>
            <a:pPr>
              <a:spcBef>
                <a:spcPts val="1200"/>
              </a:spcBef>
            </a:pPr>
            <a:endParaRPr lang="en-US" altLang="en-US" sz="3200" dirty="0" smtClean="0">
              <a:solidFill>
                <a:srgbClr val="000000"/>
              </a:solidFill>
              <a:ea typeface="Times New Roman" panose="02020603050405020304" pitchFamily="18" charset="0"/>
              <a:cs typeface="Arial" panose="020B0604020202020204" pitchFamily="34" charset="0"/>
            </a:endParaRPr>
          </a:p>
          <a:p>
            <a:pPr>
              <a:spcBef>
                <a:spcPts val="1200"/>
              </a:spcBef>
            </a:pPr>
            <a:r>
              <a:rPr lang="en-US" altLang="en-US" sz="3200" dirty="0" smtClean="0">
                <a:solidFill>
                  <a:srgbClr val="000000"/>
                </a:solidFill>
                <a:ea typeface="Times New Roman" panose="02020603050405020304" pitchFamily="18" charset="0"/>
                <a:cs typeface="Arial" panose="020B0604020202020204" pitchFamily="34" charset="0"/>
              </a:rPr>
              <a:t>The following images show confocal imaging of the trichomes for:</a:t>
            </a:r>
          </a:p>
          <a:p>
            <a:pPr>
              <a:spcBef>
                <a:spcPts val="1200"/>
              </a:spcBef>
            </a:pPr>
            <a:r>
              <a:rPr lang="en-US" altLang="en-US" sz="3200" dirty="0">
                <a:solidFill>
                  <a:srgbClr val="000000"/>
                </a:solidFill>
                <a:ea typeface="Times New Roman" panose="02020603050405020304" pitchFamily="18" charset="0"/>
                <a:cs typeface="Arial" panose="020B0604020202020204" pitchFamily="34" charset="0"/>
              </a:rPr>
              <a:t>	</a:t>
            </a:r>
            <a:r>
              <a:rPr lang="en-US" altLang="en-US" sz="3200" i="1" dirty="0" smtClean="0">
                <a:solidFill>
                  <a:srgbClr val="000000"/>
                </a:solidFill>
                <a:ea typeface="Times New Roman" panose="02020603050405020304" pitchFamily="18" charset="0"/>
                <a:cs typeface="Arial" panose="020B0604020202020204" pitchFamily="34" charset="0"/>
              </a:rPr>
              <a:t>Arabidopsis		</a:t>
            </a:r>
            <a:r>
              <a:rPr lang="en-US" altLang="en-US" sz="3200" dirty="0" smtClean="0">
                <a:solidFill>
                  <a:srgbClr val="000000"/>
                </a:solidFill>
                <a:ea typeface="Times New Roman" panose="02020603050405020304" pitchFamily="18" charset="0"/>
                <a:cs typeface="Arial" panose="020B0604020202020204" pitchFamily="34" charset="0"/>
              </a:rPr>
              <a:t>African violet</a:t>
            </a:r>
          </a:p>
          <a:p>
            <a:pPr marL="457200" indent="-457200">
              <a:spcBef>
                <a:spcPts val="0"/>
              </a:spcBef>
            </a:pPr>
            <a:r>
              <a:rPr lang="en-US" altLang="en-US" sz="3200" dirty="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	Catnip			Oregano </a:t>
            </a:r>
          </a:p>
          <a:p>
            <a:pPr marL="457200" indent="-457200">
              <a:spcBef>
                <a:spcPts val="0"/>
              </a:spcBef>
            </a:pPr>
            <a:r>
              <a:rPr lang="en-US" altLang="en-US" sz="3200" dirty="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	Pumpkin			Purple passion plant</a:t>
            </a:r>
          </a:p>
          <a:p>
            <a:pPr marL="457200" indent="-457200">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		Soybean</a:t>
            </a:r>
            <a:endParaRPr lang="en-US" altLang="en-US" sz="3200" dirty="0">
              <a:solidFill>
                <a:srgbClr val="000000"/>
              </a:solidFill>
              <a:ea typeface="Times New Roman" panose="02020603050405020304" pitchFamily="18" charset="0"/>
              <a:cs typeface="Arial" panose="020B0604020202020204" pitchFamily="34" charset="0"/>
            </a:endParaRPr>
          </a:p>
          <a:p>
            <a:pPr marL="914400" indent="-1371600">
              <a:spcBef>
                <a:spcPts val="1200"/>
              </a:spcBef>
            </a:pPr>
            <a:r>
              <a:rPr lang="en-US" altLang="en-US" sz="3200" dirty="0">
                <a:solidFill>
                  <a:srgbClr val="000000"/>
                </a:solidFill>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84343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27000" y="152400"/>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a:solidFill>
                  <a:prstClr val="black"/>
                </a:solidFill>
              </a:rPr>
              <a:t>Catnip (</a:t>
            </a:r>
            <a:r>
              <a:rPr lang="en-US" sz="3200" i="1" dirty="0" err="1">
                <a:solidFill>
                  <a:prstClr val="black"/>
                </a:solidFill>
              </a:rPr>
              <a:t>Nepeta</a:t>
            </a:r>
            <a:r>
              <a:rPr lang="en-US" sz="3200" i="1" dirty="0">
                <a:solidFill>
                  <a:prstClr val="black"/>
                </a:solidFill>
              </a:rPr>
              <a:t> </a:t>
            </a:r>
            <a:r>
              <a:rPr lang="en-US" sz="3200" i="1" dirty="0" err="1">
                <a:solidFill>
                  <a:prstClr val="black"/>
                </a:solidFill>
              </a:rPr>
              <a:t>cataria</a:t>
            </a:r>
            <a:r>
              <a:rPr lang="en-US" sz="3200" dirty="0">
                <a:solidFill>
                  <a:prstClr val="black"/>
                </a:solidFill>
              </a:rPr>
              <a:t>) has pointed trichomes and round (</a:t>
            </a:r>
            <a:r>
              <a:rPr lang="en-US" sz="3200" dirty="0" err="1">
                <a:solidFill>
                  <a:prstClr val="black"/>
                </a:solidFill>
              </a:rPr>
              <a:t>pellate</a:t>
            </a:r>
            <a:r>
              <a:rPr lang="en-US" sz="3200" dirty="0">
                <a:solidFill>
                  <a:prstClr val="black"/>
                </a:solidFill>
              </a:rPr>
              <a:t>) trichomes embedded in the leaf surface</a:t>
            </a:r>
            <a:r>
              <a:rPr lang="en-US" sz="3200" dirty="0" smtClean="0">
                <a:solidFill>
                  <a:prstClr val="black"/>
                </a:solidFill>
              </a:rPr>
              <a:t>. Both types of trichomes fluoresce blue under the confocal microscope.</a:t>
            </a:r>
            <a:endParaRPr lang="en-US" altLang="en-US" sz="3200" b="1" dirty="0">
              <a:solidFill>
                <a:srgbClr val="000000"/>
              </a:solidFill>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086600" y="139700"/>
            <a:ext cx="1905000" cy="1905000"/>
          </a:xfrm>
          <a:prstGeom prst="rect">
            <a:avLst/>
          </a:prstGeom>
        </p:spPr>
      </p:pic>
      <p:pic>
        <p:nvPicPr>
          <p:cNvPr id="27652" name="Picture 4" descr="http://science.marshall.edu/harrison/images/Trichome-gallery/Catnip-tric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cience.marshall.edu/harrison/images/Trichome-gallery/Catnip-trichome-confoc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1242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72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 y="304800"/>
            <a:ext cx="6934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000000"/>
                </a:solidFill>
                <a:ea typeface="Times New Roman" panose="02020603050405020304" pitchFamily="18" charset="0"/>
                <a:cs typeface="Arial" panose="020B0604020202020204" pitchFamily="34" charset="0"/>
              </a:rPr>
              <a:t>African violet (</a:t>
            </a:r>
            <a:r>
              <a:rPr lang="en-US" altLang="en-US" sz="3200" i="1" dirty="0" err="1">
                <a:solidFill>
                  <a:srgbClr val="000000"/>
                </a:solidFill>
                <a:ea typeface="Times New Roman" panose="02020603050405020304" pitchFamily="18" charset="0"/>
                <a:cs typeface="Arial" panose="020B0604020202020204" pitchFamily="34" charset="0"/>
              </a:rPr>
              <a:t>Saintpaulias</a:t>
            </a:r>
            <a:r>
              <a:rPr lang="en-US" altLang="en-US" sz="3200" i="1" dirty="0">
                <a:solidFill>
                  <a:srgbClr val="000000"/>
                </a:solidFill>
                <a:ea typeface="Times New Roman" panose="02020603050405020304" pitchFamily="18" charset="0"/>
                <a:cs typeface="Arial" panose="020B0604020202020204" pitchFamily="34" charset="0"/>
              </a:rPr>
              <a:t> sp</a:t>
            </a:r>
            <a:r>
              <a:rPr lang="en-US" altLang="en-US" sz="3200" dirty="0">
                <a:solidFill>
                  <a:srgbClr val="000000"/>
                </a:solidFill>
                <a:ea typeface="Times New Roman" panose="02020603050405020304" pitchFamily="18" charset="0"/>
                <a:cs typeface="Arial" panose="020B0604020202020204" pitchFamily="34" charset="0"/>
              </a:rPr>
              <a:t>.) has dense pointed trichomes on the leaf surface. The clear trichomes shown here contain chemicals that absorb UV light and act as a sunscreen.  </a:t>
            </a:r>
            <a:endParaRPr lang="en-US" altLang="en-US" sz="3200" dirty="0" smtClean="0">
              <a:solidFill>
                <a:srgbClr val="000000"/>
              </a:solidFill>
              <a:ea typeface="Times New Roman" panose="02020603050405020304" pitchFamily="18" charset="0"/>
              <a:cs typeface="Arial" panose="020B0604020202020204" pitchFamily="34" charset="0"/>
            </a:endParaRPr>
          </a:p>
          <a:p>
            <a:endParaRPr lang="en-US" altLang="en-US" sz="3200" dirty="0" smtClean="0">
              <a:solidFill>
                <a:srgbClr val="000000"/>
              </a:solidFill>
              <a:ea typeface="Times New Roman" panose="02020603050405020304" pitchFamily="18" charset="0"/>
              <a:cs typeface="Arial" panose="020B0604020202020204" pitchFamily="34" charset="0"/>
            </a:endParaRPr>
          </a:p>
        </p:txBody>
      </p:sp>
      <p:pic>
        <p:nvPicPr>
          <p:cNvPr id="20482" name="Picture 2" descr="http://science.marshall.edu/harrison/images/Trichome-gallery/AfricanVio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844" y="160913"/>
            <a:ext cx="19240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cience.marshall.edu/harrison/images/Trichome-gallery/AfricanViolet-t.jpg"/>
          <p:cNvPicPr>
            <a:picLocks noChangeAspect="1" noChangeArrowheads="1"/>
          </p:cNvPicPr>
          <p:nvPr/>
        </p:nvPicPr>
        <p:blipFill rotWithShape="1">
          <a:blip r:embed="rId3">
            <a:extLst>
              <a:ext uri="{28A0092B-C50C-407E-A947-70E740481C1C}">
                <a14:useLocalDpi xmlns:a14="http://schemas.microsoft.com/office/drawing/2010/main" val="0"/>
              </a:ext>
            </a:extLst>
          </a:blip>
          <a:srcRect t="2290"/>
          <a:stretch/>
        </p:blipFill>
        <p:spPr bwMode="auto">
          <a:xfrm>
            <a:off x="685800" y="3470275"/>
            <a:ext cx="259537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ience.marshall.edu/harrison/images/Trichome-gallery/AF-confocal-le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4876800" y="2971800"/>
            <a:ext cx="3505200" cy="343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33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8" y="76200"/>
            <a:ext cx="6016992" cy="1222375"/>
          </a:xfrm>
        </p:spPr>
        <p:txBody>
          <a:bodyPr>
            <a:noAutofit/>
          </a:bodyPr>
          <a:lstStyle/>
          <a:p>
            <a:pPr marL="0" indent="0" fontAlgn="auto">
              <a:lnSpc>
                <a:spcPct val="110000"/>
              </a:lnSpc>
              <a:spcAft>
                <a:spcPts val="0"/>
              </a:spcAft>
              <a:buNone/>
              <a:defRPr/>
            </a:pPr>
            <a:r>
              <a:rPr lang="en-US" sz="3200" dirty="0" smtClean="0">
                <a:latin typeface="Arial"/>
                <a:ea typeface="Times New Roman"/>
              </a:rPr>
              <a:t>Trichomes of </a:t>
            </a:r>
            <a:r>
              <a:rPr lang="en-US" sz="3200" dirty="0">
                <a:latin typeface="Arial"/>
                <a:ea typeface="Times New Roman"/>
              </a:rPr>
              <a:t>the purple passion </a:t>
            </a:r>
            <a:r>
              <a:rPr lang="en-US" sz="3200" dirty="0" smtClean="0">
                <a:latin typeface="Arial"/>
                <a:ea typeface="Times New Roman"/>
              </a:rPr>
              <a:t>plant </a:t>
            </a:r>
            <a:r>
              <a:rPr lang="en-US" sz="3200" dirty="0">
                <a:latin typeface="Arial"/>
                <a:ea typeface="Times New Roman"/>
              </a:rPr>
              <a:t>(</a:t>
            </a:r>
            <a:r>
              <a:rPr lang="en-US" sz="3200" i="1" dirty="0" err="1">
                <a:latin typeface="Arial"/>
                <a:ea typeface="Times New Roman"/>
              </a:rPr>
              <a:t>Gynura</a:t>
            </a:r>
            <a:r>
              <a:rPr lang="en-US" sz="3200" i="1" dirty="0">
                <a:latin typeface="Arial"/>
                <a:ea typeface="Times New Roman"/>
              </a:rPr>
              <a:t> </a:t>
            </a:r>
            <a:r>
              <a:rPr lang="en-US" sz="3200" i="1" dirty="0" err="1">
                <a:latin typeface="Arial"/>
                <a:ea typeface="Times New Roman"/>
              </a:rPr>
              <a:t>aurantiaca</a:t>
            </a:r>
            <a:r>
              <a:rPr lang="en-US" sz="3200" dirty="0" smtClean="0">
                <a:latin typeface="Arial"/>
                <a:ea typeface="Times New Roman"/>
              </a:rPr>
              <a:t>) </a:t>
            </a:r>
            <a:r>
              <a:rPr lang="en-US" sz="3200" dirty="0">
                <a:latin typeface="Arial"/>
                <a:ea typeface="Times New Roman"/>
              </a:rPr>
              <a:t>fluoresce blue under UV light, while the purple pigment fluoresces bright pink</a:t>
            </a:r>
            <a:r>
              <a:rPr lang="en-US" sz="3200" dirty="0" smtClean="0">
                <a:latin typeface="Arial"/>
                <a:ea typeface="Times New Roman"/>
              </a:rPr>
              <a:t>. </a:t>
            </a:r>
            <a:endParaRPr lang="en-US" sz="3200" dirty="0"/>
          </a:p>
        </p:txBody>
      </p:sp>
      <p:grpSp>
        <p:nvGrpSpPr>
          <p:cNvPr id="25605" name="Group 5"/>
          <p:cNvGrpSpPr>
            <a:grpSpLocks/>
          </p:cNvGrpSpPr>
          <p:nvPr/>
        </p:nvGrpSpPr>
        <p:grpSpPr bwMode="auto">
          <a:xfrm>
            <a:off x="1600200" y="76200"/>
            <a:ext cx="7391400" cy="6400800"/>
            <a:chOff x="18163279" y="28656398"/>
            <a:chExt cx="10202236" cy="8216482"/>
          </a:xfrm>
        </p:grpSpPr>
        <p:pic>
          <p:nvPicPr>
            <p:cNvPr id="2560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59709" y="28656398"/>
              <a:ext cx="4105806" cy="276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p:cNvPicPr>
              <a:picLocks noChangeAspect="1"/>
            </p:cNvPicPr>
            <p:nvPr/>
          </p:nvPicPr>
          <p:blipFill>
            <a:blip r:embed="rId3">
              <a:extLst>
                <a:ext uri="{28A0092B-C50C-407E-A947-70E740481C1C}">
                  <a14:useLocalDpi xmlns:a14="http://schemas.microsoft.com/office/drawing/2010/main" val="0"/>
                </a:ext>
              </a:extLst>
            </a:blip>
            <a:srcRect l="13274" t="17114" r="22183" b="15897"/>
            <a:stretch>
              <a:fillRect/>
            </a:stretch>
          </p:blipFill>
          <p:spPr bwMode="auto">
            <a:xfrm rot="5400000">
              <a:off x="17739481" y="33471436"/>
              <a:ext cx="3825242" cy="2977646"/>
            </a:xfrm>
            <a:prstGeom prst="rect">
              <a:avLst/>
            </a:prstGeom>
            <a:noFill/>
            <a:ln w="44450">
              <a:noFill/>
              <a:miter lim="800000"/>
              <a:headEnd/>
              <a:tailEnd/>
            </a:ln>
            <a:extLst>
              <a:ext uri="{909E8E84-426E-40DD-AFC4-6F175D3DCCD1}">
                <a14:hiddenFill xmlns:a14="http://schemas.microsoft.com/office/drawing/2010/main">
                  <a:solidFill>
                    <a:srgbClr val="FFFFFF"/>
                  </a:solidFill>
                </a14:hiddenFill>
              </a:ext>
            </a:extLst>
          </p:spPr>
        </p:pic>
      </p:grpSp>
      <p:pic>
        <p:nvPicPr>
          <p:cNvPr id="2560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0750" y="2743200"/>
            <a:ext cx="47548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18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228600"/>
            <a:ext cx="5562600" cy="1222375"/>
          </a:xfrm>
          <a:prstGeom prst="rect">
            <a:avLst/>
          </a:prstGeom>
        </p:spPr>
        <p:txBody>
          <a:bodyP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10000"/>
              </a:lnSpc>
              <a:spcAft>
                <a:spcPts val="0"/>
              </a:spcAft>
              <a:buNone/>
              <a:defRPr/>
            </a:pPr>
            <a:r>
              <a:rPr lang="en-US" sz="3200" dirty="0">
                <a:latin typeface="Arial"/>
                <a:ea typeface="Times New Roman"/>
              </a:rPr>
              <a:t>Pumpkin (</a:t>
            </a:r>
            <a:r>
              <a:rPr lang="en-US" sz="3200" i="1" dirty="0">
                <a:latin typeface="Arial"/>
                <a:ea typeface="Times New Roman"/>
              </a:rPr>
              <a:t>Cucurbita pepo</a:t>
            </a:r>
            <a:r>
              <a:rPr lang="en-US" sz="3200" dirty="0" smtClean="0">
                <a:latin typeface="Arial"/>
                <a:ea typeface="Times New Roman"/>
              </a:rPr>
              <a:t>) has short, sharp trichomes. The trichome tips </a:t>
            </a:r>
            <a:r>
              <a:rPr lang="en-US" sz="3200" dirty="0" smtClean="0">
                <a:latin typeface="Arial"/>
                <a:ea typeface="Times New Roman"/>
              </a:rPr>
              <a:t>fluoresce brightly.</a:t>
            </a:r>
            <a:endParaRPr lang="en-US" sz="3200" dirty="0" smtClean="0">
              <a:latin typeface="Arial"/>
              <a:ea typeface="Times New Roman"/>
            </a:endParaRPr>
          </a:p>
          <a:p>
            <a:pPr eaLnBrk="1" fontAlgn="auto" hangingPunct="1">
              <a:lnSpc>
                <a:spcPct val="110000"/>
              </a:lnSpc>
              <a:spcAft>
                <a:spcPts val="0"/>
              </a:spcAft>
              <a:defRPr/>
            </a:pPr>
            <a:endParaRPr lang="en-US" sz="3200" dirty="0"/>
          </a:p>
        </p:txBody>
      </p:sp>
      <p:pic>
        <p:nvPicPr>
          <p:cNvPr id="4098" name="Picture 2" descr="http://science.marshall.edu/harrison/images/Trichome-gallery/cuk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26720" y="2857500"/>
            <a:ext cx="310896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ience.marshall.edu/harrison/images/Trichome-gallery/Pumpkin-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8954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ience.marshall.edu/harrison/images/Trichome-gallery/cuke-c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7" y="2438400"/>
            <a:ext cx="429425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5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5321"/>
            <a:ext cx="6172200" cy="1828800"/>
          </a:xfrm>
        </p:spPr>
        <p:txBody>
          <a:bodyPr>
            <a:noAutofit/>
          </a:bodyPr>
          <a:lstStyle/>
          <a:p>
            <a:pPr marL="0" indent="0">
              <a:lnSpc>
                <a:spcPct val="110000"/>
              </a:lnSpc>
              <a:buNone/>
            </a:pPr>
            <a:r>
              <a:rPr lang="en-US" sz="3200" dirty="0">
                <a:latin typeface="Arial" panose="020B0604020202020204" pitchFamily="34" charset="0"/>
                <a:cs typeface="Arial" panose="020B0604020202020204" pitchFamily="34" charset="0"/>
              </a:rPr>
              <a:t>Oregano (</a:t>
            </a:r>
            <a:r>
              <a:rPr lang="en-US" sz="3200" i="1" dirty="0" err="1">
                <a:latin typeface="Arial" panose="020B0604020202020204" pitchFamily="34" charset="0"/>
                <a:cs typeface="Arial" panose="020B0604020202020204" pitchFamily="34" charset="0"/>
              </a:rPr>
              <a:t>Origanum</a:t>
            </a:r>
            <a:r>
              <a:rPr lang="en-US" sz="3200" i="1" dirty="0">
                <a:latin typeface="Arial" panose="020B0604020202020204" pitchFamily="34" charset="0"/>
                <a:cs typeface="Arial" panose="020B0604020202020204" pitchFamily="34" charset="0"/>
              </a:rPr>
              <a:t> vulgare</a:t>
            </a:r>
            <a:r>
              <a:rPr lang="en-US" sz="3200" dirty="0">
                <a:latin typeface="Arial" panose="020B0604020202020204" pitchFamily="34" charset="0"/>
                <a:cs typeface="Arial" panose="020B0604020202020204" pitchFamily="34" charset="0"/>
              </a:rPr>
              <a:t>) has hairs along its leaf veins and sunken </a:t>
            </a:r>
            <a:r>
              <a:rPr lang="en-US" sz="3200" dirty="0" smtClean="0">
                <a:latin typeface="Arial" panose="020B0604020202020204" pitchFamily="34" charset="0"/>
                <a:cs typeface="Arial" panose="020B0604020202020204" pitchFamily="34" charset="0"/>
              </a:rPr>
              <a:t>trichomes, both fluoresce blue.</a:t>
            </a:r>
            <a:endParaRPr lang="en-US" sz="3200" dirty="0">
              <a:latin typeface="Arial" panose="020B0604020202020204" pitchFamily="34" charset="0"/>
              <a:cs typeface="Arial" panose="020B0604020202020204" pitchFamily="34" charset="0"/>
            </a:endParaRPr>
          </a:p>
        </p:txBody>
      </p:sp>
      <p:pic>
        <p:nvPicPr>
          <p:cNvPr id="2050" name="Picture 2" descr="http://science.marshall.edu/harrison/images/Trichome-gallery/oregan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365912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ience.marshall.edu/harrison/images/Trichome-gallery/Oregano-confo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13160" y="2693860"/>
            <a:ext cx="4022979"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ience.marshall.edu/harrison/images/Trichome-gallery/Oreg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04521"/>
            <a:ext cx="19145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5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76200" y="304800"/>
            <a:ext cx="8763000"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smtClean="0">
                <a:solidFill>
                  <a:srgbClr val="000000"/>
                </a:solidFill>
                <a:ea typeface="Times New Roman" panose="02020603050405020304" pitchFamily="18" charset="0"/>
                <a:cs typeface="Arial" panose="020B0604020202020204" pitchFamily="34" charset="0"/>
              </a:rPr>
              <a:t>Plant trichome types and forms</a:t>
            </a:r>
          </a:p>
          <a:p>
            <a:pPr>
              <a:spcBef>
                <a:spcPts val="1200"/>
              </a:spcBef>
            </a:pPr>
            <a:r>
              <a:rPr lang="en-US" altLang="en-US" sz="2800" dirty="0" smtClean="0">
                <a:solidFill>
                  <a:srgbClr val="000000"/>
                </a:solidFill>
                <a:ea typeface="Times New Roman" panose="02020603050405020304" pitchFamily="18" charset="0"/>
                <a:cs typeface="Arial" panose="020B0604020202020204" pitchFamily="34" charset="0"/>
              </a:rPr>
              <a:t>Plant trichomes </a:t>
            </a:r>
            <a:r>
              <a:rPr lang="en-US" altLang="en-US" sz="2800" dirty="0">
                <a:solidFill>
                  <a:srgbClr val="000000"/>
                </a:solidFill>
                <a:ea typeface="Times New Roman" panose="02020603050405020304" pitchFamily="18" charset="0"/>
                <a:cs typeface="Arial" panose="020B0604020202020204" pitchFamily="34" charset="0"/>
              </a:rPr>
              <a:t>originate from the plant epidermis</a:t>
            </a:r>
            <a:r>
              <a:rPr lang="en-US" altLang="en-US" sz="2800" dirty="0" smtClean="0">
                <a:solidFill>
                  <a:srgbClr val="000000"/>
                </a:solidFill>
                <a:ea typeface="Times New Roman" panose="02020603050405020304" pitchFamily="18" charset="0"/>
                <a:cs typeface="Arial" panose="020B0604020202020204" pitchFamily="34" charset="0"/>
              </a:rPr>
              <a:t>. They all </a:t>
            </a:r>
            <a:r>
              <a:rPr lang="en-US" altLang="en-US" sz="2800" dirty="0">
                <a:solidFill>
                  <a:srgbClr val="000000"/>
                </a:solidFill>
                <a:ea typeface="Times New Roman" panose="02020603050405020304" pitchFamily="18" charset="0"/>
                <a:cs typeface="Arial" panose="020B0604020202020204" pitchFamily="34" charset="0"/>
              </a:rPr>
              <a:t>come in a variety of shapes and forms</a:t>
            </a:r>
            <a:r>
              <a:rPr lang="en-US" altLang="en-US" sz="2800" dirty="0" smtClean="0">
                <a:solidFill>
                  <a:srgbClr val="000000"/>
                </a:solidFill>
                <a:ea typeface="Times New Roman" panose="02020603050405020304" pitchFamily="18" charset="0"/>
                <a:cs typeface="Arial" panose="020B0604020202020204" pitchFamily="34" charset="0"/>
              </a:rPr>
              <a:t>. </a:t>
            </a:r>
          </a:p>
          <a:p>
            <a:pPr>
              <a:spcBef>
                <a:spcPts val="1200"/>
              </a:spcBef>
            </a:pPr>
            <a:r>
              <a:rPr lang="en-US" altLang="en-US" sz="2800" dirty="0" smtClean="0">
                <a:solidFill>
                  <a:srgbClr val="000000"/>
                </a:solidFill>
                <a:ea typeface="Times New Roman" panose="02020603050405020304" pitchFamily="18" charset="0"/>
                <a:cs typeface="Arial" panose="020B0604020202020204" pitchFamily="34" charset="0"/>
              </a:rPr>
              <a:t>Examples: </a:t>
            </a:r>
          </a:p>
          <a:p>
            <a:pPr>
              <a:spcBef>
                <a:spcPts val="1200"/>
              </a:spcBef>
            </a:pPr>
            <a:r>
              <a:rPr lang="en-US" altLang="en-US" sz="2800" dirty="0" smtClean="0">
                <a:solidFill>
                  <a:srgbClr val="000000"/>
                </a:solidFill>
                <a:ea typeface="Times New Roman" panose="02020603050405020304" pitchFamily="18" charset="0"/>
                <a:cs typeface="Arial" panose="020B0604020202020204" pitchFamily="34" charset="0"/>
              </a:rPr>
              <a:t>	     </a:t>
            </a:r>
            <a:r>
              <a:rPr lang="en-US" altLang="en-US" sz="2800" i="1" dirty="0" smtClean="0">
                <a:solidFill>
                  <a:srgbClr val="000000"/>
                </a:solidFill>
                <a:ea typeface="Times New Roman" panose="02020603050405020304" pitchFamily="18" charset="0"/>
                <a:cs typeface="Arial" panose="020B0604020202020204" pitchFamily="34" charset="0"/>
              </a:rPr>
              <a:t>Arabidopsis </a:t>
            </a:r>
            <a:r>
              <a:rPr lang="en-US" altLang="en-US" sz="2800" dirty="0" smtClean="0">
                <a:solidFill>
                  <a:srgbClr val="000000"/>
                </a:solidFill>
                <a:ea typeface="Times New Roman" panose="02020603050405020304" pitchFamily="18" charset="0"/>
                <a:cs typeface="Arial" panose="020B0604020202020204" pitchFamily="34" charset="0"/>
              </a:rPr>
              <a:t>-  single-celled trichomes</a:t>
            </a:r>
          </a:p>
          <a:p>
            <a:pPr marL="457200" indent="-457200">
              <a:spcBef>
                <a:spcPts val="0"/>
              </a:spcBef>
            </a:pPr>
            <a:endParaRPr lang="en-US" altLang="en-US" sz="2800" dirty="0" smtClean="0">
              <a:solidFill>
                <a:srgbClr val="000000"/>
              </a:solidFill>
              <a:ea typeface="Times New Roman" panose="02020603050405020304" pitchFamily="18" charset="0"/>
              <a:cs typeface="Arial" panose="020B0604020202020204" pitchFamily="34" charset="0"/>
            </a:endParaRPr>
          </a:p>
          <a:p>
            <a:pPr marL="914400" indent="-1371600">
              <a:spcBef>
                <a:spcPts val="1200"/>
              </a:spcBef>
            </a:pPr>
            <a:r>
              <a:rPr lang="en-US" altLang="en-US" sz="2800" dirty="0" smtClean="0">
                <a:solidFill>
                  <a:srgbClr val="000000"/>
                </a:solidFill>
                <a:ea typeface="Times New Roman" panose="02020603050405020304" pitchFamily="18" charset="0"/>
                <a:cs typeface="Arial" panose="020B0604020202020204" pitchFamily="34" charset="0"/>
              </a:rPr>
              <a:t> 	     Purple passion plants – multi-celled               	trichomes</a:t>
            </a:r>
          </a:p>
          <a:p>
            <a:pPr>
              <a:spcBef>
                <a:spcPts val="1200"/>
              </a:spcBef>
            </a:pPr>
            <a:endParaRPr lang="en-US" altLang="en-US" sz="2800" dirty="0" smtClean="0">
              <a:solidFill>
                <a:srgbClr val="000000"/>
              </a:solidFill>
              <a:ea typeface="Times New Roman" panose="02020603050405020304" pitchFamily="18" charset="0"/>
              <a:cs typeface="Arial" panose="020B0604020202020204" pitchFamily="34" charset="0"/>
            </a:endParaRPr>
          </a:p>
          <a:p>
            <a:pPr marL="914400" indent="-1371600">
              <a:spcBef>
                <a:spcPts val="1200"/>
              </a:spcBef>
            </a:pPr>
            <a:r>
              <a:rPr lang="en-US" altLang="en-US" sz="2800" dirty="0" smtClean="0">
                <a:solidFill>
                  <a:srgbClr val="000000"/>
                </a:solidFill>
                <a:ea typeface="Times New Roman" panose="02020603050405020304" pitchFamily="18" charset="0"/>
                <a:cs typeface="Arial" panose="020B0604020202020204" pitchFamily="34" charset="0"/>
              </a:rPr>
              <a:t>	     Tomato – different types of glandular 			trichomes</a:t>
            </a:r>
          </a:p>
          <a:p>
            <a:endParaRPr lang="en-US" altLang="en-US" sz="3200" dirty="0">
              <a:solidFill>
                <a:srgbClr val="000000"/>
              </a:solidFill>
              <a:ea typeface="Times New Roman" panose="02020603050405020304" pitchFamily="18" charset="0"/>
              <a:cs typeface="Arial" panose="020B0604020202020204" pitchFamily="34" charset="0"/>
            </a:endParaRPr>
          </a:p>
          <a:p>
            <a:endParaRPr lang="en-US" altLang="en-US" sz="3200" dirty="0" smtClean="0">
              <a:solidFill>
                <a:srgbClr val="000000"/>
              </a:solidFill>
              <a:ea typeface="Times New Roman" panose="02020603050405020304" pitchFamily="18" charset="0"/>
              <a:cs typeface="Arial" panose="020B0604020202020204" pitchFamily="34" charset="0"/>
            </a:endParaRPr>
          </a:p>
          <a:p>
            <a:endParaRPr lang="en-US" altLang="en-US" sz="3200" dirty="0">
              <a:solidFill>
                <a:srgbClr val="000000"/>
              </a:solidFill>
              <a:ea typeface="Times New Roman" panose="02020603050405020304" pitchFamily="18" charset="0"/>
              <a:cs typeface="Arial" panose="020B0604020202020204" pitchFamily="34" charset="0"/>
            </a:endParaRPr>
          </a:p>
          <a:p>
            <a:endParaRPr lang="en-US" altLang="en-US" sz="3200" dirty="0">
              <a:solidFill>
                <a:srgbClr val="000000"/>
              </a:solidFill>
              <a:ea typeface="Times New Roman" panose="02020603050405020304" pitchFamily="18" charset="0"/>
              <a:cs typeface="Arial" panose="020B0604020202020204" pitchFamily="34" charset="0"/>
            </a:endParaRPr>
          </a:p>
        </p:txBody>
      </p:sp>
      <p:pic>
        <p:nvPicPr>
          <p:cNvPr id="3" name="Picture 2" descr="http://science.marshall.edu/harrison/images/Trichome-gallery/Tomato-1-plant-fru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5" y="4818978"/>
            <a:ext cx="1294914"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6328" b="47958"/>
          <a:stretch/>
        </p:blipFill>
        <p:spPr>
          <a:xfrm>
            <a:off x="138865" y="2514600"/>
            <a:ext cx="1294914" cy="914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2976" y="3657600"/>
            <a:ext cx="1294914" cy="932778"/>
          </a:xfrm>
          <a:prstGeom prst="rect">
            <a:avLst/>
          </a:prstGeom>
        </p:spPr>
      </p:pic>
    </p:spTree>
    <p:extLst>
      <p:ext uri="{BB962C8B-B14F-4D97-AF65-F5344CB8AC3E}">
        <p14:creationId xmlns:p14="http://schemas.microsoft.com/office/powerpoint/2010/main" val="2953462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21748" y="375407"/>
            <a:ext cx="716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000000"/>
                </a:solidFill>
                <a:ea typeface="Times New Roman" panose="02020603050405020304" pitchFamily="18" charset="0"/>
                <a:cs typeface="Arial" panose="020B0604020202020204" pitchFamily="34" charset="0"/>
              </a:rPr>
              <a:t>Soybean </a:t>
            </a:r>
            <a:r>
              <a:rPr lang="en-US" altLang="en-US" sz="3200" dirty="0">
                <a:solidFill>
                  <a:srgbClr val="000000"/>
                </a:solidFill>
                <a:ea typeface="Times New Roman" panose="02020603050405020304" pitchFamily="18" charset="0"/>
                <a:cs typeface="Arial" panose="020B0604020202020204" pitchFamily="34" charset="0"/>
              </a:rPr>
              <a:t>(</a:t>
            </a:r>
            <a:r>
              <a:rPr lang="en-US" altLang="en-US" sz="3200" i="1" dirty="0">
                <a:solidFill>
                  <a:srgbClr val="000000"/>
                </a:solidFill>
                <a:ea typeface="Times New Roman" panose="02020603050405020304" pitchFamily="18" charset="0"/>
                <a:cs typeface="Arial" panose="020B0604020202020204" pitchFamily="34" charset="0"/>
              </a:rPr>
              <a:t>Glycine max</a:t>
            </a:r>
            <a:r>
              <a:rPr lang="en-US" altLang="en-US" sz="3200" dirty="0" smtClean="0">
                <a:solidFill>
                  <a:srgbClr val="000000"/>
                </a:solidFill>
                <a:ea typeface="Times New Roman" panose="02020603050405020304" pitchFamily="18" charset="0"/>
                <a:cs typeface="Arial" panose="020B0604020202020204" pitchFamily="34" charset="0"/>
              </a:rPr>
              <a:t>) has long thin multicellular trichomes, which </a:t>
            </a:r>
            <a:r>
              <a:rPr lang="en-US" altLang="en-US" sz="3200" dirty="0" smtClean="0">
                <a:solidFill>
                  <a:srgbClr val="000000"/>
                </a:solidFill>
                <a:ea typeface="Times New Roman" panose="02020603050405020304" pitchFamily="18" charset="0"/>
                <a:cs typeface="Arial" panose="020B0604020202020204" pitchFamily="34" charset="0"/>
              </a:rPr>
              <a:t>fluoresce blue. </a:t>
            </a:r>
            <a:endParaRPr lang="en-US" altLang="en-US" sz="3200" dirty="0" smtClean="0">
              <a:solidFill>
                <a:srgbClr val="000000"/>
              </a:solidFill>
              <a:ea typeface="Times New Roman" panose="02020603050405020304" pitchFamily="18" charset="0"/>
              <a:cs typeface="Arial" panose="020B0604020202020204" pitchFamily="34" charset="0"/>
            </a:endParaRPr>
          </a:p>
        </p:txBody>
      </p:sp>
      <p:pic>
        <p:nvPicPr>
          <p:cNvPr id="21506" name="Picture 2" descr="http://science.marshall.edu/harrison/images/Trichome-gallery/soybean-lea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52400"/>
            <a:ext cx="19050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cience.marshall.edu/harrison/images/Trichome-gallery/soybe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308000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cience.marshall.edu/harrison/images/Trichome-gallery/Soybean-1Snapsho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372483"/>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26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 y="280511"/>
            <a:ext cx="86868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en-US" altLang="en-US" sz="3200" b="1" dirty="0" smtClean="0">
                <a:solidFill>
                  <a:srgbClr val="000000"/>
                </a:solidFill>
                <a:ea typeface="Times New Roman" panose="02020603050405020304" pitchFamily="18" charset="0"/>
                <a:cs typeface="Arial" panose="020B0604020202020204" pitchFamily="34" charset="0"/>
              </a:rPr>
              <a:t>Unique Trichomes</a:t>
            </a:r>
          </a:p>
          <a:p>
            <a:pPr>
              <a:spcBef>
                <a:spcPts val="0"/>
              </a:spcBef>
            </a:pPr>
            <a:r>
              <a:rPr lang="en-US" altLang="en-US" sz="3200" dirty="0">
                <a:solidFill>
                  <a:srgbClr val="000000"/>
                </a:solidFill>
                <a:ea typeface="Times New Roman" panose="02020603050405020304" pitchFamily="18" charset="0"/>
                <a:cs typeface="Arial" panose="020B0604020202020204" pitchFamily="34" charset="0"/>
              </a:rPr>
              <a:t>Some </a:t>
            </a:r>
            <a:r>
              <a:rPr lang="en-US" altLang="en-US" sz="3200" dirty="0" smtClean="0">
                <a:solidFill>
                  <a:srgbClr val="000000"/>
                </a:solidFill>
                <a:ea typeface="Times New Roman" panose="02020603050405020304" pitchFamily="18" charset="0"/>
                <a:cs typeface="Arial" panose="020B0604020202020204" pitchFamily="34" charset="0"/>
              </a:rPr>
              <a:t>trichomes have interesting shapes for  other uses. </a:t>
            </a:r>
            <a:r>
              <a:rPr lang="en-US" altLang="en-US" sz="3200" dirty="0">
                <a:solidFill>
                  <a:srgbClr val="000000"/>
                </a:solidFill>
                <a:ea typeface="Times New Roman" panose="02020603050405020304" pitchFamily="18" charset="0"/>
                <a:cs typeface="Arial" panose="020B0604020202020204" pitchFamily="34" charset="0"/>
              </a:rPr>
              <a:t>	</a:t>
            </a:r>
            <a:endParaRPr lang="en-US" altLang="en-US" sz="3200" dirty="0" smtClean="0">
              <a:solidFill>
                <a:srgbClr val="000000"/>
              </a:solidFill>
              <a:ea typeface="Times New Roman" panose="02020603050405020304" pitchFamily="18" charset="0"/>
              <a:cs typeface="Arial" panose="020B0604020202020204" pitchFamily="34" charset="0"/>
            </a:endParaRPr>
          </a:p>
          <a:p>
            <a:pPr>
              <a:spcBef>
                <a:spcPts val="0"/>
              </a:spcBef>
            </a:pPr>
            <a:endParaRPr lang="en-US" altLang="en-US" sz="3200" dirty="0" smtClean="0">
              <a:solidFill>
                <a:srgbClr val="000000"/>
              </a:solidFill>
              <a:ea typeface="Times New Roman" panose="02020603050405020304" pitchFamily="18" charset="0"/>
              <a:cs typeface="Arial" panose="020B0604020202020204" pitchFamily="34" charset="0"/>
            </a:endParaRPr>
          </a:p>
          <a:p>
            <a:pPr>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Examples</a:t>
            </a:r>
            <a:r>
              <a:rPr lang="en-US" altLang="en-US" sz="3200" dirty="0" smtClean="0">
                <a:solidFill>
                  <a:srgbClr val="000000"/>
                </a:solidFill>
                <a:ea typeface="Times New Roman" panose="02020603050405020304" pitchFamily="18" charset="0"/>
                <a:cs typeface="Arial" panose="020B0604020202020204" pitchFamily="34" charset="0"/>
              </a:rPr>
              <a:t>:</a:t>
            </a:r>
          </a:p>
          <a:p>
            <a:pPr>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		</a:t>
            </a:r>
          </a:p>
          <a:p>
            <a:pPr>
              <a:spcBef>
                <a:spcPts val="0"/>
              </a:spcBef>
            </a:pPr>
            <a:r>
              <a:rPr lang="en-US" altLang="en-US" sz="3200" dirty="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	Salvinia – an aquatic plant</a:t>
            </a:r>
          </a:p>
          <a:p>
            <a:pPr>
              <a:spcBef>
                <a:spcPts val="0"/>
              </a:spcBef>
            </a:pPr>
            <a:endParaRPr lang="en-US" altLang="en-US" sz="3200" dirty="0" smtClean="0">
              <a:solidFill>
                <a:srgbClr val="000000"/>
              </a:solidFill>
              <a:ea typeface="Times New Roman" panose="02020603050405020304" pitchFamily="18" charset="0"/>
              <a:cs typeface="Arial" panose="020B0604020202020204" pitchFamily="34" charset="0"/>
            </a:endParaRPr>
          </a:p>
          <a:p>
            <a:pPr>
              <a:spcBef>
                <a:spcPts val="0"/>
              </a:spcBef>
            </a:pPr>
            <a:endParaRPr lang="en-US" altLang="en-US" sz="3200" dirty="0">
              <a:solidFill>
                <a:srgbClr val="000000"/>
              </a:solidFill>
              <a:ea typeface="Times New Roman" panose="02020603050405020304" pitchFamily="18" charset="0"/>
              <a:cs typeface="Arial" panose="020B0604020202020204" pitchFamily="34" charset="0"/>
            </a:endParaRPr>
          </a:p>
          <a:p>
            <a:pPr>
              <a:spcBef>
                <a:spcPts val="0"/>
              </a:spcBef>
            </a:pPr>
            <a:r>
              <a:rPr lang="en-US" altLang="en-US" sz="3200" dirty="0" smtClean="0">
                <a:solidFill>
                  <a:srgbClr val="000000"/>
                </a:solidFill>
                <a:ea typeface="Times New Roman" panose="02020603050405020304" pitchFamily="18" charset="0"/>
                <a:cs typeface="Arial" panose="020B0604020202020204" pitchFamily="34" charset="0"/>
              </a:rPr>
              <a:t>		Sundew</a:t>
            </a:r>
            <a:r>
              <a:rPr lang="en-US" altLang="en-US" sz="3200" i="1" dirty="0">
                <a:solidFill>
                  <a:srgbClr val="000000"/>
                </a:solidFill>
                <a:ea typeface="Times New Roman" panose="02020603050405020304" pitchFamily="18" charset="0"/>
                <a:cs typeface="Arial" panose="020B0604020202020204" pitchFamily="34" charset="0"/>
              </a:rPr>
              <a:t> </a:t>
            </a:r>
            <a:r>
              <a:rPr lang="en-US" altLang="en-US" sz="3200" i="1" dirty="0" smtClean="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a carnivorous plant</a:t>
            </a:r>
            <a:endParaRPr lang="en-US" altLang="en-US" sz="3200" i="1" dirty="0" smtClean="0">
              <a:solidFill>
                <a:srgbClr val="000000"/>
              </a:solidFill>
              <a:ea typeface="Times New Roman" panose="02020603050405020304" pitchFamily="18" charset="0"/>
              <a:cs typeface="Arial" panose="020B0604020202020204" pitchFamily="34" charset="0"/>
            </a:endParaRPr>
          </a:p>
          <a:p>
            <a:pPr>
              <a:spcBef>
                <a:spcPts val="0"/>
              </a:spcBef>
            </a:pPr>
            <a:r>
              <a:rPr lang="en-US" altLang="en-US" sz="3200" dirty="0">
                <a:solidFill>
                  <a:srgbClr val="000000"/>
                </a:solidFill>
                <a:ea typeface="Times New Roman" panose="02020603050405020304" pitchFamily="18" charset="0"/>
                <a:cs typeface="Arial" panose="020B0604020202020204" pitchFamily="34" charset="0"/>
              </a:rPr>
              <a:t>	</a:t>
            </a:r>
          </a:p>
        </p:txBody>
      </p:sp>
      <p:pic>
        <p:nvPicPr>
          <p:cNvPr id="3" name="Picture 2" descr="http://science.marshall.edu/harrison/images/Trichome-gallery/Dros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34" y="4663417"/>
            <a:ext cx="1363166" cy="1356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cience.marshall.edu/harrison/images/Trichome-gallery/Salvi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7" y="3139440"/>
            <a:ext cx="1337766"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79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28600" y="152400"/>
            <a:ext cx="6553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000000"/>
                </a:solidFill>
                <a:ea typeface="Times New Roman" panose="02020603050405020304" pitchFamily="18" charset="0"/>
                <a:cs typeface="Arial" panose="020B0604020202020204" pitchFamily="34" charset="0"/>
              </a:rPr>
              <a:t>Salvinia (</a:t>
            </a:r>
            <a:r>
              <a:rPr lang="en-US" altLang="en-US" sz="3200" i="1" dirty="0">
                <a:solidFill>
                  <a:srgbClr val="000000"/>
                </a:solidFill>
                <a:ea typeface="Times New Roman" panose="02020603050405020304" pitchFamily="18" charset="0"/>
                <a:cs typeface="Arial" panose="020B0604020202020204" pitchFamily="34" charset="0"/>
              </a:rPr>
              <a:t>Salvinia sp.) </a:t>
            </a:r>
            <a:r>
              <a:rPr lang="en-US" altLang="en-US" sz="3200" dirty="0">
                <a:solidFill>
                  <a:srgbClr val="000000"/>
                </a:solidFill>
                <a:ea typeface="Times New Roman" panose="02020603050405020304" pitchFamily="18" charset="0"/>
                <a:cs typeface="Arial" panose="020B0604020202020204" pitchFamily="34" charset="0"/>
              </a:rPr>
              <a:t>has tree or hand-shaped trichomes on the top of the leaf</a:t>
            </a:r>
            <a:r>
              <a:rPr lang="en-US" altLang="en-US" sz="3200" dirty="0" smtClean="0">
                <a:solidFill>
                  <a:srgbClr val="000000"/>
                </a:solidFill>
                <a:ea typeface="Times New Roman" panose="02020603050405020304" pitchFamily="18" charset="0"/>
                <a:cs typeface="Arial" panose="020B0604020202020204" pitchFamily="34" charset="0"/>
              </a:rPr>
              <a:t>. These trichomes hold air pockets and prevent the leaves from being submerged.</a:t>
            </a:r>
          </a:p>
        </p:txBody>
      </p:sp>
      <p:pic>
        <p:nvPicPr>
          <p:cNvPr id="30722" name="Picture 2" descr="http://science.marshall.edu/harrison/images/Trichome-gallery/Salvi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75" y="152400"/>
            <a:ext cx="19907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science.marshall.edu/harrison/images/Trichome-gallery/Salvinia-lea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483"/>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http://science.marshall.edu/harrison/images/Trichome-gallery/Salvinia-trichome.jpg"/>
          <p:cNvPicPr>
            <a:picLocks noChangeAspect="1" noChangeArrowheads="1"/>
          </p:cNvPicPr>
          <p:nvPr/>
        </p:nvPicPr>
        <p:blipFill rotWithShape="1">
          <a:blip r:embed="rId4">
            <a:extLst>
              <a:ext uri="{28A0092B-C50C-407E-A947-70E740481C1C}">
                <a14:useLocalDpi xmlns:a14="http://schemas.microsoft.com/office/drawing/2010/main" val="0"/>
              </a:ext>
            </a:extLst>
          </a:blip>
          <a:srcRect t="3350" b="2988"/>
          <a:stretch/>
        </p:blipFill>
        <p:spPr bwMode="auto">
          <a:xfrm>
            <a:off x="4876800" y="2825088"/>
            <a:ext cx="3314700" cy="3302758"/>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987843" y="2825088"/>
            <a:ext cx="2888957" cy="3302758"/>
            <a:chOff x="3703147" y="2287307"/>
            <a:chExt cx="3182467" cy="2773091"/>
          </a:xfrm>
        </p:grpSpPr>
        <p:grpSp>
          <p:nvGrpSpPr>
            <p:cNvPr id="7" name="Group 6"/>
            <p:cNvGrpSpPr/>
            <p:nvPr/>
          </p:nvGrpSpPr>
          <p:grpSpPr>
            <a:xfrm>
              <a:off x="3703147" y="2287307"/>
              <a:ext cx="3182467" cy="1400064"/>
              <a:chOff x="3703147" y="2287307"/>
              <a:chExt cx="3182467" cy="1400064"/>
            </a:xfrm>
          </p:grpSpPr>
          <p:cxnSp>
            <p:nvCxnSpPr>
              <p:cNvPr id="9" name="Straight Connector 8"/>
              <p:cNvCxnSpPr/>
              <p:nvPr/>
            </p:nvCxnSpPr>
            <p:spPr>
              <a:xfrm flipH="1">
                <a:off x="4096674" y="2287307"/>
                <a:ext cx="2788940" cy="103430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703147" y="3321611"/>
                <a:ext cx="365760" cy="36576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8" name="Straight Connector 7"/>
            <p:cNvCxnSpPr/>
            <p:nvPr/>
          </p:nvCxnSpPr>
          <p:spPr>
            <a:xfrm flipH="1" flipV="1">
              <a:off x="4078328" y="3687372"/>
              <a:ext cx="2807286" cy="1373026"/>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51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5390" y="76200"/>
            <a:ext cx="70316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000000"/>
                </a:solidFill>
                <a:ea typeface="Times New Roman" panose="02020603050405020304" pitchFamily="18" charset="0"/>
                <a:cs typeface="Arial" panose="020B0604020202020204" pitchFamily="34" charset="0"/>
              </a:rPr>
              <a:t>Sundew </a:t>
            </a:r>
            <a:r>
              <a:rPr lang="en-US" altLang="en-US" sz="3200" i="1" dirty="0">
                <a:solidFill>
                  <a:srgbClr val="000000"/>
                </a:solidFill>
                <a:ea typeface="Times New Roman" panose="02020603050405020304" pitchFamily="18" charset="0"/>
                <a:cs typeface="Arial" panose="020B0604020202020204" pitchFamily="34" charset="0"/>
              </a:rPr>
              <a:t>(</a:t>
            </a:r>
            <a:r>
              <a:rPr lang="en-US" altLang="en-US" sz="3200" i="1" dirty="0" err="1">
                <a:solidFill>
                  <a:srgbClr val="000000"/>
                </a:solidFill>
                <a:ea typeface="Times New Roman" panose="02020603050405020304" pitchFamily="18" charset="0"/>
                <a:cs typeface="Arial" panose="020B0604020202020204" pitchFamily="34" charset="0"/>
              </a:rPr>
              <a:t>Drosera</a:t>
            </a:r>
            <a:r>
              <a:rPr lang="en-US" altLang="en-US" sz="3200" i="1" dirty="0">
                <a:solidFill>
                  <a:srgbClr val="000000"/>
                </a:solidFill>
                <a:ea typeface="Times New Roman" panose="02020603050405020304" pitchFamily="18" charset="0"/>
                <a:cs typeface="Arial" panose="020B0604020202020204" pitchFamily="34" charset="0"/>
              </a:rPr>
              <a:t> sp</a:t>
            </a:r>
            <a:r>
              <a:rPr lang="en-US" altLang="en-US" sz="3200" dirty="0">
                <a:solidFill>
                  <a:srgbClr val="000000"/>
                </a:solidFill>
                <a:ea typeface="Times New Roman" panose="02020603050405020304" pitchFamily="18" charset="0"/>
                <a:cs typeface="Arial" panose="020B0604020202020204" pitchFamily="34" charset="0"/>
              </a:rPr>
              <a:t>.) are carnivorous plants. The red-tipped trichomes lure insects to the leaves. The sticky trichomes trap the insects and make enzymes that digest them, providing nitrogen to the plant. </a:t>
            </a:r>
          </a:p>
          <a:p>
            <a:endParaRPr lang="en-US" altLang="en-US" sz="3200" b="1" dirty="0" smtClean="0">
              <a:solidFill>
                <a:srgbClr val="000000"/>
              </a:solidFill>
              <a:ea typeface="Times New Roman" panose="02020603050405020304" pitchFamily="18" charset="0"/>
              <a:cs typeface="Arial" panose="020B0604020202020204" pitchFamily="34" charset="0"/>
            </a:endParaRPr>
          </a:p>
        </p:txBody>
      </p:sp>
      <p:pic>
        <p:nvPicPr>
          <p:cNvPr id="25602" name="Picture 2" descr="http://science.marshall.edu/harrison/images/Trichome-gallery/Dros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152400"/>
            <a:ext cx="19145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cience.marshall.edu/harrison/images/Trichome-gallery/Drosera-l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6600"/>
            <a:ext cx="331927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cience.marshall.edu/harrison/images/Trichome-gallery/drosera-tricho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76600"/>
            <a:ext cx="3336036" cy="3352800"/>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38631" y="3276599"/>
            <a:ext cx="2514369" cy="3352801"/>
            <a:chOff x="4115792" y="2245290"/>
            <a:chExt cx="2769822" cy="2815109"/>
          </a:xfrm>
        </p:grpSpPr>
        <p:grpSp>
          <p:nvGrpSpPr>
            <p:cNvPr id="7" name="Group 6"/>
            <p:cNvGrpSpPr/>
            <p:nvPr/>
          </p:nvGrpSpPr>
          <p:grpSpPr>
            <a:xfrm>
              <a:off x="4115792" y="2245290"/>
              <a:ext cx="2769822" cy="1259201"/>
              <a:chOff x="4115792" y="2245290"/>
              <a:chExt cx="2769822" cy="1259201"/>
            </a:xfrm>
          </p:grpSpPr>
          <p:cxnSp>
            <p:nvCxnSpPr>
              <p:cNvPr id="9" name="Straight Connector 8"/>
              <p:cNvCxnSpPr/>
              <p:nvPr/>
            </p:nvCxnSpPr>
            <p:spPr>
              <a:xfrm flipH="1">
                <a:off x="4481552" y="2245290"/>
                <a:ext cx="2404062" cy="893441"/>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5792" y="3138731"/>
                <a:ext cx="365760" cy="36576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8" name="Straight Connector 7"/>
            <p:cNvCxnSpPr/>
            <p:nvPr/>
          </p:nvCxnSpPr>
          <p:spPr>
            <a:xfrm flipH="1" flipV="1">
              <a:off x="4481552" y="3504491"/>
              <a:ext cx="2404062" cy="155590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020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28600" y="384043"/>
            <a:ext cx="8610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smtClean="0">
                <a:solidFill>
                  <a:srgbClr val="000000"/>
                </a:solidFill>
                <a:ea typeface="Times New Roman" panose="02020603050405020304" pitchFamily="18" charset="0"/>
                <a:cs typeface="Arial" panose="020B0604020202020204" pitchFamily="34" charset="0"/>
              </a:rPr>
              <a:t>Trichomes as biochemical factories.</a:t>
            </a:r>
          </a:p>
          <a:p>
            <a:r>
              <a:rPr lang="en-US" altLang="en-US" sz="3200" dirty="0" smtClean="0">
                <a:solidFill>
                  <a:srgbClr val="000000"/>
                </a:solidFill>
                <a:ea typeface="Times New Roman" panose="02020603050405020304" pitchFamily="18" charset="0"/>
                <a:cs typeface="Arial" panose="020B0604020202020204" pitchFamily="34" charset="0"/>
              </a:rPr>
              <a:t>Trichomes that </a:t>
            </a:r>
            <a:r>
              <a:rPr lang="en-US" altLang="en-US" sz="3200" dirty="0">
                <a:solidFill>
                  <a:srgbClr val="000000"/>
                </a:solidFill>
                <a:ea typeface="Times New Roman" panose="02020603050405020304" pitchFamily="18" charset="0"/>
                <a:cs typeface="Arial" panose="020B0604020202020204" pitchFamily="34" charset="0"/>
              </a:rPr>
              <a:t>produce different types of </a:t>
            </a:r>
            <a:r>
              <a:rPr lang="en-US" altLang="en-US" sz="3200" dirty="0" smtClean="0">
                <a:solidFill>
                  <a:srgbClr val="000000"/>
                </a:solidFill>
                <a:ea typeface="Times New Roman" panose="02020603050405020304" pitchFamily="18" charset="0"/>
                <a:cs typeface="Arial" panose="020B0604020202020204" pitchFamily="34" charset="0"/>
              </a:rPr>
              <a:t>chemicals, often have been useful to humans. </a:t>
            </a:r>
          </a:p>
          <a:p>
            <a:r>
              <a:rPr lang="en-US" altLang="en-US" sz="3200" dirty="0" smtClean="0">
                <a:solidFill>
                  <a:srgbClr val="000000"/>
                </a:solidFill>
                <a:ea typeface="Times New Roman" panose="02020603050405020304" pitchFamily="18" charset="0"/>
                <a:cs typeface="Arial" panose="020B0604020202020204" pitchFamily="34" charset="0"/>
              </a:rPr>
              <a:t>The chemicals provide </a:t>
            </a:r>
            <a:r>
              <a:rPr lang="en-US" altLang="en-US" sz="3200" dirty="0">
                <a:solidFill>
                  <a:srgbClr val="000000"/>
                </a:solidFill>
                <a:ea typeface="Times New Roman" panose="02020603050405020304" pitchFamily="18" charset="0"/>
                <a:cs typeface="Arial" panose="020B0604020202020204" pitchFamily="34" charset="0"/>
              </a:rPr>
              <a:t>flavors, have medicinal properties, or are used in household items. </a:t>
            </a:r>
            <a:endParaRPr lang="en-US" altLang="en-US" sz="3200" b="1" dirty="0" smtClean="0">
              <a:solidFill>
                <a:srgbClr val="000000"/>
              </a:solidFill>
              <a:ea typeface="Times New Roman" panose="02020603050405020304" pitchFamily="18" charset="0"/>
              <a:cs typeface="Arial" panose="020B0604020202020204" pitchFamily="34" charset="0"/>
            </a:endParaRPr>
          </a:p>
        </p:txBody>
      </p:sp>
      <p:grpSp>
        <p:nvGrpSpPr>
          <p:cNvPr id="11" name="Group 10"/>
          <p:cNvGrpSpPr/>
          <p:nvPr/>
        </p:nvGrpSpPr>
        <p:grpSpPr>
          <a:xfrm>
            <a:off x="3276600" y="3276600"/>
            <a:ext cx="2895600" cy="2492990"/>
            <a:chOff x="3581400" y="3142891"/>
            <a:chExt cx="2895600" cy="2492990"/>
          </a:xfrm>
          <a:solidFill>
            <a:schemeClr val="bg1"/>
          </a:solidFill>
        </p:grpSpPr>
        <p:sp>
          <p:nvSpPr>
            <p:cNvPr id="6" name="Text Box 3"/>
            <p:cNvSpPr txBox="1">
              <a:spLocks noChangeArrowheads="1"/>
            </p:cNvSpPr>
            <p:nvPr/>
          </p:nvSpPr>
          <p:spPr bwMode="auto">
            <a:xfrm>
              <a:off x="3581400" y="3142891"/>
              <a:ext cx="2895600" cy="2492990"/>
            </a:xfrm>
            <a:prstGeom prst="rect">
              <a:avLst/>
            </a:prstGeom>
            <a:grpFill/>
            <a:ln w="127000">
              <a:solidFill>
                <a:srgbClr val="265F92"/>
              </a:solidFill>
              <a:miter lim="800000"/>
              <a:headEnd/>
              <a:tailEnd/>
            </a:ln>
            <a:effectLst/>
          </p:spPr>
          <p:txBody>
            <a:bodyPr wrap="square" lIns="137160" tIns="91440" bIns="91440">
              <a:spAutoFit/>
            </a:bodyPr>
            <a:lstStyle>
              <a:lvl1pPr defTabSz="685800" eaLnBrk="0" hangingPunct="0">
                <a:defRPr sz="3000">
                  <a:solidFill>
                    <a:schemeClr val="tx1"/>
                  </a:solidFill>
                  <a:latin typeface="Times New Roman" pitchFamily="18" charset="0"/>
                  <a:cs typeface="Arial" charset="0"/>
                </a:defRPr>
              </a:lvl1pPr>
              <a:lvl2pPr marL="742950" indent="-285750" defTabSz="685800" eaLnBrk="0" hangingPunct="0">
                <a:defRPr sz="3000">
                  <a:solidFill>
                    <a:schemeClr val="tx1"/>
                  </a:solidFill>
                  <a:latin typeface="Times New Roman" pitchFamily="18" charset="0"/>
                  <a:cs typeface="Arial" charset="0"/>
                </a:defRPr>
              </a:lvl2pPr>
              <a:lvl3pPr defTabSz="685800" eaLnBrk="0" hangingPunct="0">
                <a:defRPr sz="3000">
                  <a:solidFill>
                    <a:schemeClr val="tx1"/>
                  </a:solidFill>
                  <a:latin typeface="Times New Roman" pitchFamily="18" charset="0"/>
                  <a:cs typeface="Arial" charset="0"/>
                </a:defRPr>
              </a:lvl3pPr>
              <a:lvl4pPr marL="1600200" indent="-228600" defTabSz="685800" eaLnBrk="0" hangingPunct="0">
                <a:defRPr sz="3000">
                  <a:solidFill>
                    <a:schemeClr val="tx1"/>
                  </a:solidFill>
                  <a:latin typeface="Times New Roman" pitchFamily="18" charset="0"/>
                  <a:cs typeface="Arial" charset="0"/>
                </a:defRPr>
              </a:lvl4pPr>
              <a:lvl5pPr marL="2057400" indent="-228600" defTabSz="685800" eaLnBrk="0" hangingPunct="0">
                <a:defRPr sz="3000">
                  <a:solidFill>
                    <a:schemeClr val="tx1"/>
                  </a:solidFill>
                  <a:latin typeface="Times New Roman" pitchFamily="18" charset="0"/>
                  <a:cs typeface="Arial" charset="0"/>
                </a:defRPr>
              </a:lvl5pPr>
              <a:lvl6pPr marL="2514600" indent="-228600" defTabSz="6858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defTabSz="6858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defTabSz="6858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defTabSz="685800" eaLnBrk="0" fontAlgn="base" hangingPunct="0">
                <a:spcBef>
                  <a:spcPct val="0"/>
                </a:spcBef>
                <a:spcAft>
                  <a:spcPct val="0"/>
                </a:spcAft>
                <a:defRPr sz="3000">
                  <a:solidFill>
                    <a:schemeClr val="tx1"/>
                  </a:solidFill>
                  <a:latin typeface="Times New Roman" pitchFamily="18" charset="0"/>
                  <a:cs typeface="Arial" charset="0"/>
                </a:defRPr>
              </a:lvl9pPr>
            </a:lstStyle>
            <a:p>
              <a:pPr>
                <a:defRPr/>
              </a:pPr>
              <a:r>
                <a:rPr lang="en-US" sz="2000" b="1" dirty="0" smtClean="0">
                  <a:solidFill>
                    <a:prstClr val="black"/>
                  </a:solidFill>
                  <a:latin typeface="Arial"/>
                  <a:ea typeface="Times New Roman"/>
                </a:rPr>
                <a:t>	  	</a:t>
              </a:r>
              <a:r>
                <a:rPr lang="en-US" sz="2000" b="1" dirty="0" smtClean="0">
                  <a:solidFill>
                    <a:srgbClr val="265F92"/>
                  </a:solidFill>
                  <a:latin typeface="Arial"/>
                  <a:ea typeface="Times New Roman"/>
                </a:rPr>
                <a:t>	    	   </a:t>
              </a:r>
              <a:r>
                <a:rPr lang="en-US" sz="2200" b="1" dirty="0" smtClean="0">
                  <a:solidFill>
                    <a:srgbClr val="265F92"/>
                  </a:solidFill>
                  <a:effectLst>
                    <a:outerShdw blurRad="38100" dist="38100" dir="2700000" algn="tl">
                      <a:srgbClr val="000000">
                        <a:alpha val="43137"/>
                      </a:srgbClr>
                    </a:outerShdw>
                  </a:effectLst>
                  <a:latin typeface="Arial"/>
                  <a:ea typeface="Times New Roman"/>
                </a:rPr>
                <a:t>Medicinal</a:t>
              </a:r>
            </a:p>
            <a:p>
              <a:pPr>
                <a:defRPr/>
              </a:pPr>
              <a:endParaRPr lang="en-US" sz="2000" b="1" dirty="0" smtClean="0">
                <a:solidFill>
                  <a:prstClr val="black"/>
                </a:solidFill>
                <a:latin typeface="Arial"/>
                <a:ea typeface="Times New Roman"/>
              </a:endParaRPr>
            </a:p>
            <a:p>
              <a:pPr marL="457200" indent="-457200">
                <a:buClr>
                  <a:srgbClr val="265F92"/>
                </a:buClr>
                <a:buFont typeface="Wingdings" panose="05000000000000000000" pitchFamily="2" charset="2"/>
                <a:buChar char="q"/>
                <a:defRPr/>
              </a:pPr>
              <a:r>
                <a:rPr lang="en-US" sz="2200" b="1" dirty="0" smtClean="0">
                  <a:solidFill>
                    <a:prstClr val="black"/>
                  </a:solidFill>
                  <a:latin typeface="Arial"/>
                  <a:ea typeface="Times New Roman"/>
                </a:rPr>
                <a:t>Antioxidants</a:t>
              </a:r>
              <a:endParaRPr lang="en-US" sz="2200" b="1" dirty="0">
                <a:solidFill>
                  <a:prstClr val="black"/>
                </a:solidFill>
                <a:latin typeface="Arial"/>
                <a:ea typeface="Times New Roman"/>
              </a:endParaRPr>
            </a:p>
            <a:p>
              <a:pPr marL="457200" indent="-457200">
                <a:buClr>
                  <a:srgbClr val="265F92"/>
                </a:buClr>
                <a:buFont typeface="Wingdings" panose="05000000000000000000" pitchFamily="2" charset="2"/>
                <a:buChar char="q"/>
                <a:defRPr/>
              </a:pPr>
              <a:r>
                <a:rPr lang="en-US" sz="2200" b="1" dirty="0">
                  <a:solidFill>
                    <a:prstClr val="black"/>
                  </a:solidFill>
                  <a:latin typeface="Arial"/>
                  <a:ea typeface="Times New Roman"/>
                </a:rPr>
                <a:t>Antimicrobials</a:t>
              </a:r>
            </a:p>
            <a:p>
              <a:pPr marL="457200" indent="-457200">
                <a:buClr>
                  <a:srgbClr val="265F92"/>
                </a:buClr>
                <a:buFont typeface="Wingdings" panose="05000000000000000000" pitchFamily="2" charset="2"/>
                <a:buChar char="q"/>
                <a:defRPr/>
              </a:pPr>
              <a:r>
                <a:rPr lang="en-US" sz="2200" b="1" dirty="0" smtClean="0">
                  <a:solidFill>
                    <a:prstClr val="black"/>
                  </a:solidFill>
                  <a:latin typeface="Arial"/>
                  <a:ea typeface="Times New Roman"/>
                </a:rPr>
                <a:t>Antimalarial</a:t>
              </a:r>
            </a:p>
            <a:p>
              <a:pPr marL="457200" indent="-457200">
                <a:buClr>
                  <a:srgbClr val="265F92"/>
                </a:buClr>
                <a:buFont typeface="Wingdings" panose="05000000000000000000" pitchFamily="2" charset="2"/>
                <a:buChar char="q"/>
                <a:defRPr/>
              </a:pPr>
              <a:r>
                <a:rPr lang="en-US" sz="2200" b="1" dirty="0" smtClean="0">
                  <a:solidFill>
                    <a:prstClr val="black"/>
                  </a:solidFill>
                  <a:latin typeface="Arial"/>
                  <a:ea typeface="Times New Roman"/>
                </a:rPr>
                <a:t>Cannabinoids</a:t>
              </a:r>
              <a:endParaRPr lang="en-US" sz="2200" b="1" dirty="0">
                <a:solidFill>
                  <a:prstClr val="black"/>
                </a:solidFill>
                <a:latin typeface="Arial"/>
                <a:ea typeface="Times New Roman"/>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505" y="3239977"/>
              <a:ext cx="946695" cy="817314"/>
            </a:xfrm>
            <a:prstGeom prst="rect">
              <a:avLst/>
            </a:prstGeom>
            <a:grpFill/>
          </p:spPr>
        </p:pic>
      </p:grpSp>
      <p:grpSp>
        <p:nvGrpSpPr>
          <p:cNvPr id="14" name="Group 13"/>
          <p:cNvGrpSpPr/>
          <p:nvPr/>
        </p:nvGrpSpPr>
        <p:grpSpPr>
          <a:xfrm>
            <a:off x="152400" y="3142891"/>
            <a:ext cx="3048000" cy="3323987"/>
            <a:chOff x="152400" y="3142891"/>
            <a:chExt cx="3048000" cy="3323987"/>
          </a:xfrm>
        </p:grpSpPr>
        <p:sp>
          <p:nvSpPr>
            <p:cNvPr id="4" name="Text Box 3"/>
            <p:cNvSpPr txBox="1">
              <a:spLocks noChangeArrowheads="1"/>
            </p:cNvSpPr>
            <p:nvPr/>
          </p:nvSpPr>
          <p:spPr bwMode="auto">
            <a:xfrm>
              <a:off x="152400" y="3142891"/>
              <a:ext cx="3048000" cy="3323987"/>
            </a:xfrm>
            <a:prstGeom prst="rect">
              <a:avLst/>
            </a:prstGeom>
            <a:solidFill>
              <a:schemeClr val="bg1"/>
            </a:solidFill>
            <a:ln w="127000">
              <a:solidFill>
                <a:srgbClr val="265F92"/>
              </a:solidFill>
              <a:miter lim="800000"/>
              <a:headEnd/>
              <a:tailEnd/>
            </a:ln>
            <a:effectLst/>
          </p:spPr>
          <p:txBody>
            <a:bodyPr wrap="square" lIns="137160" tIns="91440" bIns="91440">
              <a:spAutoFit/>
            </a:bodyPr>
            <a:lstStyle>
              <a:lvl1pPr defTabSz="685800" eaLnBrk="0" hangingPunct="0">
                <a:defRPr sz="3000">
                  <a:solidFill>
                    <a:schemeClr val="tx1"/>
                  </a:solidFill>
                  <a:latin typeface="Times New Roman" pitchFamily="18" charset="0"/>
                  <a:cs typeface="Arial" charset="0"/>
                </a:defRPr>
              </a:lvl1pPr>
              <a:lvl2pPr marL="742950" indent="-285750" defTabSz="685800" eaLnBrk="0" hangingPunct="0">
                <a:defRPr sz="3000">
                  <a:solidFill>
                    <a:schemeClr val="tx1"/>
                  </a:solidFill>
                  <a:latin typeface="Times New Roman" pitchFamily="18" charset="0"/>
                  <a:cs typeface="Arial" charset="0"/>
                </a:defRPr>
              </a:lvl2pPr>
              <a:lvl3pPr defTabSz="685800" eaLnBrk="0" hangingPunct="0">
                <a:defRPr sz="3000">
                  <a:solidFill>
                    <a:schemeClr val="tx1"/>
                  </a:solidFill>
                  <a:latin typeface="Times New Roman" pitchFamily="18" charset="0"/>
                  <a:cs typeface="Arial" charset="0"/>
                </a:defRPr>
              </a:lvl3pPr>
              <a:lvl4pPr marL="1600200" indent="-228600" defTabSz="685800" eaLnBrk="0" hangingPunct="0">
                <a:defRPr sz="3000">
                  <a:solidFill>
                    <a:schemeClr val="tx1"/>
                  </a:solidFill>
                  <a:latin typeface="Times New Roman" pitchFamily="18" charset="0"/>
                  <a:cs typeface="Arial" charset="0"/>
                </a:defRPr>
              </a:lvl4pPr>
              <a:lvl5pPr marL="2057400" indent="-228600" defTabSz="685800" eaLnBrk="0" hangingPunct="0">
                <a:defRPr sz="3000">
                  <a:solidFill>
                    <a:schemeClr val="tx1"/>
                  </a:solidFill>
                  <a:latin typeface="Times New Roman" pitchFamily="18" charset="0"/>
                  <a:cs typeface="Arial" charset="0"/>
                </a:defRPr>
              </a:lvl5pPr>
              <a:lvl6pPr marL="2514600" indent="-228600" defTabSz="6858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defTabSz="6858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defTabSz="6858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defTabSz="6858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spcBef>
                  <a:spcPts val="3000"/>
                </a:spcBef>
                <a:defRPr/>
              </a:pPr>
              <a:endParaRPr lang="en-US" sz="2400" b="1" dirty="0" smtClean="0">
                <a:solidFill>
                  <a:srgbClr val="4D6E89"/>
                </a:solidFill>
                <a:latin typeface="Arial" charset="0"/>
              </a:endParaRPr>
            </a:p>
            <a:p>
              <a:pPr>
                <a:defRPr/>
              </a:pPr>
              <a:r>
                <a:rPr lang="en-US" sz="2400" b="1" dirty="0" smtClean="0">
                  <a:latin typeface="Arial"/>
                  <a:ea typeface="Times New Roman"/>
                </a:rPr>
                <a:t>	  	</a:t>
              </a:r>
              <a:r>
                <a:rPr lang="en-US" sz="2200" b="1" dirty="0" smtClean="0">
                  <a:solidFill>
                    <a:srgbClr val="265F92"/>
                  </a:solidFill>
                  <a:effectLst>
                    <a:outerShdw blurRad="38100" dist="38100" dir="2700000" algn="tl">
                      <a:srgbClr val="000000">
                        <a:alpha val="43137"/>
                      </a:srgbClr>
                    </a:outerShdw>
                  </a:effectLst>
                  <a:latin typeface="Arial"/>
                  <a:ea typeface="Times New Roman"/>
                </a:rPr>
                <a:t>Flavor</a:t>
              </a:r>
              <a:r>
                <a:rPr lang="en-US" sz="2400" b="1" dirty="0" smtClean="0">
                  <a:solidFill>
                    <a:srgbClr val="265F92"/>
                  </a:solidFill>
                  <a:effectLst>
                    <a:outerShdw blurRad="38100" dist="38100" dir="2700000" algn="tl">
                      <a:srgbClr val="000000">
                        <a:alpha val="43137"/>
                      </a:srgbClr>
                    </a:outerShdw>
                  </a:effectLst>
                  <a:latin typeface="Arial"/>
                  <a:ea typeface="Times New Roman"/>
                </a:rPr>
                <a:t> 		</a:t>
              </a:r>
              <a:endParaRPr lang="en-US" sz="2400" b="1" dirty="0">
                <a:solidFill>
                  <a:srgbClr val="265F92"/>
                </a:solidFill>
                <a:effectLst>
                  <a:outerShdw blurRad="38100" dist="38100" dir="2700000" algn="tl">
                    <a:srgbClr val="000000">
                      <a:alpha val="43137"/>
                    </a:srgbClr>
                  </a:outerShdw>
                </a:effectLst>
                <a:latin typeface="Arial"/>
                <a:ea typeface="Times New Roman"/>
              </a:endParaRPr>
            </a:p>
            <a:p>
              <a:pPr marL="457200" indent="-457200">
                <a:buClr>
                  <a:srgbClr val="265F92"/>
                </a:buClr>
                <a:buFont typeface="Wingdings" panose="05000000000000000000" pitchFamily="2" charset="2"/>
                <a:buChar char="q"/>
                <a:defRPr/>
              </a:pPr>
              <a:r>
                <a:rPr lang="en-US" sz="2200" b="1" dirty="0" smtClean="0">
                  <a:latin typeface="Arial"/>
                  <a:ea typeface="Times New Roman"/>
                </a:rPr>
                <a:t>Menthol</a:t>
              </a:r>
            </a:p>
            <a:p>
              <a:pPr marL="457200" indent="-457200">
                <a:buClr>
                  <a:srgbClr val="265F92"/>
                </a:buClr>
                <a:buFont typeface="Wingdings" panose="05000000000000000000" pitchFamily="2" charset="2"/>
                <a:buChar char="q"/>
                <a:defRPr/>
              </a:pPr>
              <a:r>
                <a:rPr lang="en-US" sz="2200" b="1" dirty="0" err="1" smtClean="0">
                  <a:latin typeface="Arial"/>
                  <a:ea typeface="Times New Roman"/>
                </a:rPr>
                <a:t>Carvacrol</a:t>
              </a:r>
              <a:r>
                <a:rPr lang="en-US" sz="2200" b="1" dirty="0" smtClean="0">
                  <a:latin typeface="Arial"/>
                  <a:ea typeface="Times New Roman"/>
                </a:rPr>
                <a:t> (oregano)</a:t>
              </a:r>
            </a:p>
            <a:p>
              <a:pPr marL="457200" indent="-457200">
                <a:buClr>
                  <a:srgbClr val="265F92"/>
                </a:buClr>
                <a:buFont typeface="Wingdings" panose="05000000000000000000" pitchFamily="2" charset="2"/>
                <a:buChar char="q"/>
                <a:defRPr/>
              </a:pPr>
              <a:r>
                <a:rPr lang="en-US" sz="2200" b="1" dirty="0" smtClean="0">
                  <a:latin typeface="Arial"/>
                  <a:ea typeface="Times New Roman"/>
                </a:rPr>
                <a:t>Eucalyptol</a:t>
              </a:r>
            </a:p>
            <a:p>
              <a:pPr marL="457200" indent="-457200">
                <a:buClr>
                  <a:srgbClr val="265F92"/>
                </a:buClr>
                <a:buFont typeface="Wingdings" panose="05000000000000000000" pitchFamily="2" charset="2"/>
                <a:buChar char="q"/>
                <a:defRPr/>
              </a:pPr>
              <a:r>
                <a:rPr lang="en-US" sz="2200" b="1" dirty="0" err="1" smtClean="0">
                  <a:latin typeface="Arial"/>
                  <a:ea typeface="Times New Roman"/>
                </a:rPr>
                <a:t>Steviol</a:t>
              </a:r>
              <a:r>
                <a:rPr lang="en-US" sz="2200" b="1" dirty="0" smtClean="0">
                  <a:latin typeface="Arial"/>
                  <a:ea typeface="Times New Roman"/>
                </a:rPr>
                <a:t> (in stevia)</a:t>
              </a:r>
            </a:p>
            <a:p>
              <a:pPr marL="457200" indent="-457200">
                <a:buClr>
                  <a:srgbClr val="265F92"/>
                </a:buClr>
                <a:buFont typeface="Wingdings" panose="05000000000000000000" pitchFamily="2" charset="2"/>
                <a:buChar char="q"/>
                <a:defRPr/>
              </a:pPr>
              <a:r>
                <a:rPr lang="en-US" sz="2200" b="1" dirty="0">
                  <a:latin typeface="Arial"/>
                  <a:ea typeface="Times New Roman"/>
                </a:rPr>
                <a:t>Essential </a:t>
              </a:r>
              <a:r>
                <a:rPr lang="en-US" sz="2200" b="1" dirty="0" smtClean="0">
                  <a:latin typeface="Arial"/>
                  <a:ea typeface="Times New Roman"/>
                </a:rPr>
                <a:t>oils</a:t>
              </a:r>
              <a:endParaRPr lang="en-US" sz="2200" b="1" dirty="0">
                <a:latin typeface="Arial"/>
                <a:ea typeface="Times New Roma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00400"/>
              <a:ext cx="990600" cy="1068993"/>
            </a:xfrm>
            <a:prstGeom prst="rect">
              <a:avLst/>
            </a:prstGeom>
          </p:spPr>
        </p:pic>
      </p:grpSp>
      <p:grpSp>
        <p:nvGrpSpPr>
          <p:cNvPr id="13" name="Group 12"/>
          <p:cNvGrpSpPr/>
          <p:nvPr/>
        </p:nvGrpSpPr>
        <p:grpSpPr>
          <a:xfrm>
            <a:off x="6248400" y="3124200"/>
            <a:ext cx="2819400" cy="2893100"/>
            <a:chOff x="8153400" y="3429000"/>
            <a:chExt cx="2819400" cy="2893100"/>
          </a:xfrm>
          <a:solidFill>
            <a:schemeClr val="bg1"/>
          </a:solidFill>
        </p:grpSpPr>
        <p:sp>
          <p:nvSpPr>
            <p:cNvPr id="12" name="Text Box 3"/>
            <p:cNvSpPr txBox="1">
              <a:spLocks noChangeArrowheads="1"/>
            </p:cNvSpPr>
            <p:nvPr/>
          </p:nvSpPr>
          <p:spPr bwMode="auto">
            <a:xfrm>
              <a:off x="8153400" y="3429000"/>
              <a:ext cx="2819400" cy="2893100"/>
            </a:xfrm>
            <a:prstGeom prst="rect">
              <a:avLst/>
            </a:prstGeom>
            <a:grpFill/>
            <a:ln w="127000">
              <a:solidFill>
                <a:srgbClr val="265F92"/>
              </a:solidFill>
              <a:miter lim="800000"/>
              <a:headEnd/>
              <a:tailEnd/>
            </a:ln>
            <a:effectLst/>
          </p:spPr>
          <p:txBody>
            <a:bodyPr wrap="square" lIns="137160" tIns="91440" bIns="91440">
              <a:spAutoFit/>
            </a:bodyPr>
            <a:lstStyle>
              <a:lvl1pPr defTabSz="685800" eaLnBrk="0" hangingPunct="0">
                <a:defRPr sz="3000">
                  <a:solidFill>
                    <a:schemeClr val="tx1"/>
                  </a:solidFill>
                  <a:latin typeface="Times New Roman" pitchFamily="18" charset="0"/>
                  <a:cs typeface="Arial" charset="0"/>
                </a:defRPr>
              </a:lvl1pPr>
              <a:lvl2pPr marL="742950" indent="-285750" defTabSz="685800" eaLnBrk="0" hangingPunct="0">
                <a:defRPr sz="3000">
                  <a:solidFill>
                    <a:schemeClr val="tx1"/>
                  </a:solidFill>
                  <a:latin typeface="Times New Roman" pitchFamily="18" charset="0"/>
                  <a:cs typeface="Arial" charset="0"/>
                </a:defRPr>
              </a:lvl2pPr>
              <a:lvl3pPr defTabSz="685800" eaLnBrk="0" hangingPunct="0">
                <a:defRPr sz="3000">
                  <a:solidFill>
                    <a:schemeClr val="tx1"/>
                  </a:solidFill>
                  <a:latin typeface="Times New Roman" pitchFamily="18" charset="0"/>
                  <a:cs typeface="Arial" charset="0"/>
                </a:defRPr>
              </a:lvl3pPr>
              <a:lvl4pPr marL="1600200" indent="-228600" defTabSz="685800" eaLnBrk="0" hangingPunct="0">
                <a:defRPr sz="3000">
                  <a:solidFill>
                    <a:schemeClr val="tx1"/>
                  </a:solidFill>
                  <a:latin typeface="Times New Roman" pitchFamily="18" charset="0"/>
                  <a:cs typeface="Arial" charset="0"/>
                </a:defRPr>
              </a:lvl4pPr>
              <a:lvl5pPr marL="2057400" indent="-228600" defTabSz="685800" eaLnBrk="0" hangingPunct="0">
                <a:defRPr sz="3000">
                  <a:solidFill>
                    <a:schemeClr val="tx1"/>
                  </a:solidFill>
                  <a:latin typeface="Times New Roman" pitchFamily="18" charset="0"/>
                  <a:cs typeface="Arial" charset="0"/>
                </a:defRPr>
              </a:lvl5pPr>
              <a:lvl6pPr marL="2514600" indent="-228600" defTabSz="6858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defTabSz="6858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defTabSz="6858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defTabSz="685800" eaLnBrk="0" fontAlgn="base" hangingPunct="0">
                <a:spcBef>
                  <a:spcPct val="0"/>
                </a:spcBef>
                <a:spcAft>
                  <a:spcPct val="0"/>
                </a:spcAft>
                <a:defRPr sz="3000">
                  <a:solidFill>
                    <a:schemeClr val="tx1"/>
                  </a:solidFill>
                  <a:latin typeface="Times New Roman" pitchFamily="18" charset="0"/>
                  <a:cs typeface="Arial" charset="0"/>
                </a:defRPr>
              </a:lvl9pPr>
            </a:lstStyle>
            <a:p>
              <a:pPr>
                <a:defRPr/>
              </a:pPr>
              <a:r>
                <a:rPr lang="en-US" sz="2200" b="1" dirty="0" smtClean="0">
                  <a:latin typeface="Arial"/>
                  <a:ea typeface="Times New Roman"/>
                </a:rPr>
                <a:t>	</a:t>
              </a:r>
              <a:r>
                <a:rPr lang="en-US" sz="2200" b="1" dirty="0" smtClean="0">
                  <a:solidFill>
                    <a:srgbClr val="265F92"/>
                  </a:solidFill>
                  <a:latin typeface="Arial"/>
                  <a:ea typeface="Times New Roman"/>
                </a:rPr>
                <a:t>             </a:t>
              </a:r>
            </a:p>
            <a:p>
              <a:pPr>
                <a:defRPr/>
              </a:pPr>
              <a:r>
                <a:rPr lang="en-US" sz="2200" b="1" dirty="0">
                  <a:solidFill>
                    <a:srgbClr val="265F92"/>
                  </a:solidFill>
                  <a:effectLst>
                    <a:outerShdw blurRad="38100" dist="38100" dir="2700000" algn="tl">
                      <a:srgbClr val="000000">
                        <a:alpha val="43137"/>
                      </a:srgbClr>
                    </a:outerShdw>
                  </a:effectLst>
                  <a:latin typeface="Arial"/>
                  <a:ea typeface="Times New Roman"/>
                </a:rPr>
                <a:t>	 </a:t>
              </a:r>
              <a:r>
                <a:rPr lang="en-US" sz="2200" b="1" dirty="0" smtClean="0">
                  <a:solidFill>
                    <a:srgbClr val="265F92"/>
                  </a:solidFill>
                  <a:effectLst>
                    <a:outerShdw blurRad="38100" dist="38100" dir="2700000" algn="tl">
                      <a:srgbClr val="000000">
                        <a:alpha val="43137"/>
                      </a:srgbClr>
                    </a:outerShdw>
                  </a:effectLst>
                  <a:latin typeface="Arial"/>
                  <a:ea typeface="Times New Roman"/>
                </a:rPr>
                <a:t>   Household</a:t>
              </a:r>
            </a:p>
            <a:p>
              <a:pPr>
                <a:defRPr/>
              </a:pPr>
              <a:endParaRPr lang="en-US" sz="2200" b="1" dirty="0">
                <a:latin typeface="Arial"/>
                <a:ea typeface="Times New Roman"/>
              </a:endParaRPr>
            </a:p>
            <a:p>
              <a:pPr marL="457200" indent="-457200">
                <a:buClr>
                  <a:srgbClr val="265F92"/>
                </a:buClr>
                <a:buFont typeface="Wingdings" panose="05000000000000000000" pitchFamily="2" charset="2"/>
                <a:buChar char="q"/>
                <a:defRPr/>
              </a:pPr>
              <a:r>
                <a:rPr lang="en-US" sz="2200" b="1" dirty="0" smtClean="0">
                  <a:latin typeface="Arial"/>
                  <a:ea typeface="Times New Roman"/>
                </a:rPr>
                <a:t>Limonene</a:t>
              </a:r>
            </a:p>
            <a:p>
              <a:pPr marL="457200" indent="-457200">
                <a:buClr>
                  <a:srgbClr val="265F92"/>
                </a:buClr>
                <a:buFont typeface="Wingdings" panose="05000000000000000000" pitchFamily="2" charset="2"/>
                <a:buChar char="q"/>
                <a:defRPr/>
              </a:pPr>
              <a:r>
                <a:rPr lang="en-US" sz="2200" b="1" dirty="0" smtClean="0">
                  <a:latin typeface="Arial"/>
                  <a:ea typeface="Times New Roman"/>
                </a:rPr>
                <a:t>Cotton fibers</a:t>
              </a:r>
            </a:p>
            <a:p>
              <a:pPr marL="457200" indent="-457200">
                <a:buClr>
                  <a:srgbClr val="265F92"/>
                </a:buClr>
                <a:buFont typeface="Wingdings" panose="05000000000000000000" pitchFamily="2" charset="2"/>
                <a:buChar char="q"/>
                <a:defRPr/>
              </a:pPr>
              <a:r>
                <a:rPr lang="en-US" sz="2200" b="1" dirty="0" err="1" smtClean="0">
                  <a:latin typeface="Arial"/>
                  <a:ea typeface="Times New Roman"/>
                </a:rPr>
                <a:t>Pinene</a:t>
              </a:r>
              <a:endParaRPr lang="en-US" sz="2200" b="1" dirty="0" smtClean="0">
                <a:latin typeface="Arial"/>
                <a:ea typeface="Times New Roman"/>
              </a:endParaRPr>
            </a:p>
            <a:p>
              <a:pPr marL="457200" indent="-457200">
                <a:buClr>
                  <a:srgbClr val="265F92"/>
                </a:buClr>
                <a:buFont typeface="Wingdings" panose="05000000000000000000" pitchFamily="2" charset="2"/>
                <a:buChar char="q"/>
                <a:defRPr/>
              </a:pPr>
              <a:r>
                <a:rPr lang="en-US" sz="2200" b="1" dirty="0" smtClean="0">
                  <a:latin typeface="Arial"/>
                  <a:ea typeface="Times New Roman"/>
                </a:rPr>
                <a:t>Insect deterrents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3518137"/>
              <a:ext cx="984225" cy="977663"/>
            </a:xfrm>
            <a:prstGeom prst="rect">
              <a:avLst/>
            </a:prstGeom>
            <a:grpFill/>
          </p:spPr>
        </p:pic>
      </p:grpSp>
    </p:spTree>
    <p:extLst>
      <p:ext uri="{BB962C8B-B14F-4D97-AF65-F5344CB8AC3E}">
        <p14:creationId xmlns:p14="http://schemas.microsoft.com/office/powerpoint/2010/main" val="2225862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 y="359628"/>
            <a:ext cx="685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000000"/>
                </a:solidFill>
                <a:ea typeface="Times New Roman" panose="02020603050405020304" pitchFamily="18" charset="0"/>
                <a:cs typeface="Arial" panose="020B0604020202020204" pitchFamily="34" charset="0"/>
              </a:rPr>
              <a:t>The </a:t>
            </a:r>
            <a:r>
              <a:rPr lang="en-US" altLang="en-US" sz="3200" dirty="0">
                <a:solidFill>
                  <a:srgbClr val="000000"/>
                </a:solidFill>
                <a:ea typeface="Times New Roman" panose="02020603050405020304" pitchFamily="18" charset="0"/>
                <a:cs typeface="Arial" panose="020B0604020202020204" pitchFamily="34" charset="0"/>
              </a:rPr>
              <a:t>trichome from sweet basil are sunken into the </a:t>
            </a:r>
            <a:r>
              <a:rPr lang="en-US" altLang="en-US" sz="3200" dirty="0" smtClean="0">
                <a:solidFill>
                  <a:srgbClr val="000000"/>
                </a:solidFill>
                <a:ea typeface="Times New Roman" panose="02020603050405020304" pitchFamily="18" charset="0"/>
                <a:cs typeface="Arial" panose="020B0604020202020204" pitchFamily="34" charset="0"/>
              </a:rPr>
              <a:t>epidermis. The confocal image shows that the trichome consists </a:t>
            </a:r>
            <a:r>
              <a:rPr lang="en-US" altLang="en-US" sz="3200" dirty="0">
                <a:solidFill>
                  <a:srgbClr val="000000"/>
                </a:solidFill>
                <a:ea typeface="Times New Roman" panose="02020603050405020304" pitchFamily="18" charset="0"/>
                <a:cs typeface="Arial" panose="020B0604020202020204" pitchFamily="34" charset="0"/>
              </a:rPr>
              <a:t>of 4 cells</a:t>
            </a:r>
            <a:r>
              <a:rPr lang="en-US" altLang="en-US" sz="3200" b="1" dirty="0">
                <a:solidFill>
                  <a:srgbClr val="000000"/>
                </a:solidFill>
                <a:ea typeface="Times New Roman" panose="02020603050405020304" pitchFamily="18" charset="0"/>
                <a:cs typeface="Arial" panose="020B0604020202020204" pitchFamily="34" charset="0"/>
              </a:rPr>
              <a:t>.</a:t>
            </a:r>
          </a:p>
        </p:txBody>
      </p:sp>
      <p:pic>
        <p:nvPicPr>
          <p:cNvPr id="29698" name="Picture 2" descr="http://science.marshall.edu/harrison/images/Trichome-gallery/basil-pur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2400"/>
            <a:ext cx="18669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cience.marshall.edu/harrison/images/Trichome-gallery/basil-purple-lea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76" y="3048000"/>
            <a:ext cx="18573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science.marshall.edu/harrison/images/Trichome-gallery/purple-basic-leaf2.jpg"/>
          <p:cNvPicPr>
            <a:picLocks noChangeAspect="1" noChangeArrowheads="1"/>
          </p:cNvPicPr>
          <p:nvPr/>
        </p:nvPicPr>
        <p:blipFill rotWithShape="1">
          <a:blip r:embed="rId4">
            <a:extLst>
              <a:ext uri="{28A0092B-C50C-407E-A947-70E740481C1C}">
                <a14:useLocalDpi xmlns:a14="http://schemas.microsoft.com/office/drawing/2010/main" val="0"/>
              </a:ext>
            </a:extLst>
          </a:blip>
          <a:srcRect r="33674" b="32500"/>
          <a:stretch/>
        </p:blipFill>
        <p:spPr bwMode="auto">
          <a:xfrm>
            <a:off x="2616503" y="3048000"/>
            <a:ext cx="2743200" cy="2848708"/>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pic>
        <p:nvPicPr>
          <p:cNvPr id="29704" name="Picture 8" descr="http://science.marshall.edu/harrison/images/Trichome-gallery/Basil-confoc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387725"/>
            <a:ext cx="2937256" cy="2997200"/>
          </a:xfrm>
          <a:prstGeom prst="rect">
            <a:avLst/>
          </a:prstGeom>
          <a:noFill/>
          <a:ln w="50800">
            <a:solidFill>
              <a:srgbClr val="FFC000"/>
            </a:solidFill>
          </a:ln>
          <a:extLst/>
        </p:spPr>
      </p:pic>
      <p:grpSp>
        <p:nvGrpSpPr>
          <p:cNvPr id="7" name="Group 6"/>
          <p:cNvGrpSpPr/>
          <p:nvPr/>
        </p:nvGrpSpPr>
        <p:grpSpPr>
          <a:xfrm>
            <a:off x="907321" y="3002018"/>
            <a:ext cx="1727575" cy="2924907"/>
            <a:chOff x="4115792" y="2567466"/>
            <a:chExt cx="1903092" cy="2455837"/>
          </a:xfrm>
        </p:grpSpPr>
        <p:grpSp>
          <p:nvGrpSpPr>
            <p:cNvPr id="8" name="Group 7"/>
            <p:cNvGrpSpPr/>
            <p:nvPr/>
          </p:nvGrpSpPr>
          <p:grpSpPr>
            <a:xfrm>
              <a:off x="4115792" y="2567466"/>
              <a:ext cx="1903092" cy="937025"/>
              <a:chOff x="4115792" y="2567466"/>
              <a:chExt cx="1903092" cy="937025"/>
            </a:xfrm>
          </p:grpSpPr>
          <p:cxnSp>
            <p:nvCxnSpPr>
              <p:cNvPr id="10" name="Straight Connector 9"/>
              <p:cNvCxnSpPr/>
              <p:nvPr/>
            </p:nvCxnSpPr>
            <p:spPr>
              <a:xfrm flipH="1">
                <a:off x="4481553" y="2567466"/>
                <a:ext cx="1537331" cy="57126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115792" y="3138731"/>
                <a:ext cx="365760" cy="36576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9" name="Straight Connector 8"/>
            <p:cNvCxnSpPr/>
            <p:nvPr/>
          </p:nvCxnSpPr>
          <p:spPr>
            <a:xfrm flipH="1" flipV="1">
              <a:off x="4481553" y="3504491"/>
              <a:ext cx="1537331" cy="151881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114800" y="3371961"/>
            <a:ext cx="1828800" cy="3012966"/>
            <a:chOff x="4115792" y="2337568"/>
            <a:chExt cx="1616997" cy="2424989"/>
          </a:xfrm>
        </p:grpSpPr>
        <p:grpSp>
          <p:nvGrpSpPr>
            <p:cNvPr id="16" name="Group 15"/>
            <p:cNvGrpSpPr/>
            <p:nvPr/>
          </p:nvGrpSpPr>
          <p:grpSpPr>
            <a:xfrm>
              <a:off x="4115792" y="2337568"/>
              <a:ext cx="1616997" cy="1166923"/>
              <a:chOff x="4115792" y="2337568"/>
              <a:chExt cx="1616997" cy="1166923"/>
            </a:xfrm>
          </p:grpSpPr>
          <p:cxnSp>
            <p:nvCxnSpPr>
              <p:cNvPr id="18" name="Straight Connector 17"/>
              <p:cNvCxnSpPr/>
              <p:nvPr/>
            </p:nvCxnSpPr>
            <p:spPr>
              <a:xfrm flipH="1">
                <a:off x="4481553" y="2337568"/>
                <a:ext cx="1251236" cy="78847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5792" y="3138731"/>
                <a:ext cx="365760" cy="36576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7" name="Straight Connector 16"/>
            <p:cNvCxnSpPr/>
            <p:nvPr/>
          </p:nvCxnSpPr>
          <p:spPr>
            <a:xfrm flipH="1" flipV="1">
              <a:off x="4481553" y="3504492"/>
              <a:ext cx="1251236" cy="125806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4872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771" y="0"/>
            <a:ext cx="91222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000000"/>
                </a:solidFill>
                <a:ea typeface="Times New Roman" panose="02020603050405020304" pitchFamily="18" charset="0"/>
                <a:cs typeface="Arial" panose="020B0604020202020204" pitchFamily="34" charset="0"/>
              </a:rPr>
              <a:t>In oregano the trichome that contain the chemicals that produce flavor and aroma appear are bright balls sunken </a:t>
            </a:r>
            <a:r>
              <a:rPr lang="en-US" altLang="en-US" sz="3200" dirty="0">
                <a:solidFill>
                  <a:srgbClr val="000000"/>
                </a:solidFill>
                <a:ea typeface="Times New Roman" panose="02020603050405020304" pitchFamily="18" charset="0"/>
                <a:cs typeface="Arial" panose="020B0604020202020204" pitchFamily="34" charset="0"/>
              </a:rPr>
              <a:t>into the </a:t>
            </a:r>
            <a:r>
              <a:rPr lang="en-US" altLang="en-US" sz="3200" dirty="0" smtClean="0">
                <a:solidFill>
                  <a:srgbClr val="000000"/>
                </a:solidFill>
                <a:ea typeface="Times New Roman" panose="02020603050405020304" pitchFamily="18" charset="0"/>
                <a:cs typeface="Arial" panose="020B0604020202020204" pitchFamily="34" charset="0"/>
              </a:rPr>
              <a:t>leaf surface. </a:t>
            </a:r>
            <a:endParaRPr lang="en-US" altLang="en-US" sz="3200" b="1" dirty="0">
              <a:solidFill>
                <a:srgbClr val="000000"/>
              </a:solidFill>
              <a:ea typeface="Times New Roman" panose="02020603050405020304" pitchFamily="18" charset="0"/>
              <a:cs typeface="Arial" panose="020B0604020202020204" pitchFamily="34" charset="0"/>
            </a:endParaRPr>
          </a:p>
        </p:txBody>
      </p:sp>
      <p:grpSp>
        <p:nvGrpSpPr>
          <p:cNvPr id="4" name="Group 3"/>
          <p:cNvGrpSpPr/>
          <p:nvPr/>
        </p:nvGrpSpPr>
        <p:grpSpPr>
          <a:xfrm>
            <a:off x="1447800" y="1518717"/>
            <a:ext cx="7335811" cy="5339283"/>
            <a:chOff x="13789511" y="10146878"/>
            <a:chExt cx="7335811" cy="5339283"/>
          </a:xfrm>
        </p:grpSpPr>
        <p:grpSp>
          <p:nvGrpSpPr>
            <p:cNvPr id="5" name="Group 4"/>
            <p:cNvGrpSpPr/>
            <p:nvPr/>
          </p:nvGrpSpPr>
          <p:grpSpPr>
            <a:xfrm>
              <a:off x="13789511" y="10227270"/>
              <a:ext cx="7335811" cy="5258891"/>
              <a:chOff x="13789511" y="10227270"/>
              <a:chExt cx="7335811" cy="5258891"/>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89511" y="10227270"/>
                <a:ext cx="3183555" cy="3200400"/>
              </a:xfrm>
              <a:prstGeom prst="rect">
                <a:avLst/>
              </a:prstGeom>
              <a:ln w="44450">
                <a:solidFill>
                  <a:srgbClr val="FFC000"/>
                </a:solidFill>
              </a:ln>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10968" y="12285761"/>
                <a:ext cx="3814354" cy="3200400"/>
              </a:xfrm>
              <a:prstGeom prst="rect">
                <a:avLst/>
              </a:prstGeom>
            </p:spPr>
          </p:pic>
          <p:cxnSp>
            <p:nvCxnSpPr>
              <p:cNvPr id="10" name="Straight Connector 9"/>
              <p:cNvCxnSpPr/>
              <p:nvPr/>
            </p:nvCxnSpPr>
            <p:spPr>
              <a:xfrm flipH="1" flipV="1">
                <a:off x="16973066" y="13427670"/>
                <a:ext cx="1593448" cy="111877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flipH="1" flipV="1">
              <a:off x="16957826" y="10146878"/>
              <a:ext cx="1795507" cy="422335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579276" y="14375477"/>
              <a:ext cx="172989" cy="1963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2399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077200" cy="4893647"/>
          </a:xfrm>
          <a:prstGeom prst="rect">
            <a:avLst/>
          </a:prstGeom>
        </p:spPr>
        <p:txBody>
          <a:bodyPr wrap="square">
            <a:spAutoFit/>
          </a:bodyPr>
          <a:lstStyle/>
          <a:p>
            <a:pPr algn="ctr" eaLnBrk="1" hangingPunct="1"/>
            <a:r>
              <a:rPr lang="en-US" b="1" dirty="0" smtClean="0"/>
              <a:t>References</a:t>
            </a:r>
          </a:p>
          <a:p>
            <a:pPr algn="ctr" eaLnBrk="1" hangingPunct="1"/>
            <a:endParaRPr lang="en-US" b="1" dirty="0" smtClean="0"/>
          </a:p>
          <a:p>
            <a:pPr eaLnBrk="1" hangingPunct="1"/>
            <a:r>
              <a:rPr lang="en-US" dirty="0" err="1" smtClean="0"/>
              <a:t>Glas</a:t>
            </a:r>
            <a:r>
              <a:rPr lang="en-US" dirty="0" smtClean="0"/>
              <a:t> </a:t>
            </a:r>
            <a:r>
              <a:rPr lang="en-US" dirty="0" err="1" smtClean="0"/>
              <a:t>JJ</a:t>
            </a:r>
            <a:r>
              <a:rPr lang="en-US" dirty="0" smtClean="0"/>
              <a:t>, </a:t>
            </a:r>
            <a:r>
              <a:rPr lang="en-US" dirty="0" err="1" smtClean="0"/>
              <a:t>BCJ</a:t>
            </a:r>
            <a:r>
              <a:rPr lang="en-US" dirty="0" smtClean="0"/>
              <a:t> </a:t>
            </a:r>
            <a:r>
              <a:rPr lang="en-US" dirty="0" err="1"/>
              <a:t>Schimmel</a:t>
            </a:r>
            <a:r>
              <a:rPr lang="en-US" dirty="0"/>
              <a:t>, </a:t>
            </a:r>
            <a:r>
              <a:rPr lang="en-US" dirty="0" smtClean="0"/>
              <a:t>JM </a:t>
            </a:r>
            <a:r>
              <a:rPr lang="en-US" dirty="0"/>
              <a:t>Alba, R Escobar-Bravo, </a:t>
            </a:r>
            <a:r>
              <a:rPr lang="en-US" dirty="0" smtClean="0"/>
              <a:t>RC </a:t>
            </a:r>
            <a:r>
              <a:rPr lang="en-US" dirty="0" err="1"/>
              <a:t>Schuurink</a:t>
            </a:r>
            <a:r>
              <a:rPr lang="en-US" dirty="0"/>
              <a:t>, and </a:t>
            </a:r>
            <a:r>
              <a:rPr lang="en-US" dirty="0" smtClean="0"/>
              <a:t>MR </a:t>
            </a:r>
            <a:r>
              <a:rPr lang="en-US" dirty="0"/>
              <a:t>Kant. (2012) Plant glandular trichomes as targets for breeding or engineering of resistance to </a:t>
            </a:r>
            <a:r>
              <a:rPr lang="en-US" dirty="0" err="1"/>
              <a:t>herbivors</a:t>
            </a:r>
            <a:r>
              <a:rPr lang="en-US" dirty="0"/>
              <a:t>. </a:t>
            </a:r>
            <a:r>
              <a:rPr lang="en-US" i="1" dirty="0"/>
              <a:t>Int. J. Mol. Sci</a:t>
            </a:r>
            <a:r>
              <a:rPr lang="en-US" dirty="0"/>
              <a:t>. 13: 17077-17103 </a:t>
            </a:r>
            <a:r>
              <a:rPr lang="en-US" dirty="0" err="1"/>
              <a:t>DOI</a:t>
            </a:r>
            <a:r>
              <a:rPr lang="en-US" dirty="0"/>
              <a:t>: </a:t>
            </a:r>
            <a:r>
              <a:rPr lang="en-US" dirty="0" smtClean="0"/>
              <a:t>10.3390/</a:t>
            </a:r>
            <a:r>
              <a:rPr lang="en-US" dirty="0" err="1" smtClean="0"/>
              <a:t>ijms131217077</a:t>
            </a:r>
            <a:endParaRPr lang="en-US" dirty="0" smtClean="0"/>
          </a:p>
          <a:p>
            <a:pPr eaLnBrk="1" hangingPunct="1"/>
            <a:endParaRPr lang="en-US" dirty="0"/>
          </a:p>
          <a:p>
            <a:pPr eaLnBrk="1" hangingPunct="1"/>
            <a:r>
              <a:rPr lang="en-US" dirty="0" err="1" smtClean="0"/>
              <a:t>Sinlapadech</a:t>
            </a:r>
            <a:r>
              <a:rPr lang="en-US" dirty="0" smtClean="0"/>
              <a:t> T, </a:t>
            </a:r>
            <a:r>
              <a:rPr lang="en-US" dirty="0"/>
              <a:t>J Stout, M </a:t>
            </a:r>
            <a:r>
              <a:rPr lang="en-US" dirty="0" err="1"/>
              <a:t>Ruegger</a:t>
            </a:r>
            <a:r>
              <a:rPr lang="en-US" dirty="0"/>
              <a:t>, M </a:t>
            </a:r>
            <a:r>
              <a:rPr lang="en-US" dirty="0" err="1"/>
              <a:t>Deak</a:t>
            </a:r>
            <a:r>
              <a:rPr lang="en-US" dirty="0"/>
              <a:t>, and C Chapple (2007) The hyper-fluorescent trichome phenotype of the </a:t>
            </a:r>
            <a:r>
              <a:rPr lang="en-US" i="1" dirty="0" err="1"/>
              <a:t>brt1</a:t>
            </a:r>
            <a:r>
              <a:rPr lang="en-US" dirty="0"/>
              <a:t> mutant of </a:t>
            </a:r>
            <a:r>
              <a:rPr lang="en-US" i="1" dirty="0"/>
              <a:t>Arabidopsis</a:t>
            </a:r>
            <a:r>
              <a:rPr lang="en-US" dirty="0"/>
              <a:t> is the result of a defect in a </a:t>
            </a:r>
            <a:r>
              <a:rPr lang="en-US" dirty="0" err="1"/>
              <a:t>sinapic</a:t>
            </a:r>
            <a:r>
              <a:rPr lang="en-US" dirty="0"/>
              <a:t> acid: </a:t>
            </a:r>
            <a:r>
              <a:rPr lang="en-US" dirty="0" err="1"/>
              <a:t>UDPG</a:t>
            </a:r>
            <a:r>
              <a:rPr lang="en-US" dirty="0"/>
              <a:t> glucosyltransferase. </a:t>
            </a:r>
            <a:r>
              <a:rPr lang="en-US" i="1" dirty="0"/>
              <a:t>Plant Journal. </a:t>
            </a:r>
            <a:r>
              <a:rPr lang="en-US" dirty="0"/>
              <a:t>49(4):655-68</a:t>
            </a:r>
            <a:r>
              <a:rPr lang="en-US" dirty="0" smtClean="0"/>
              <a:t>.</a:t>
            </a:r>
            <a:endParaRPr lang="en-US" dirty="0"/>
          </a:p>
        </p:txBody>
      </p:sp>
    </p:spTree>
    <p:extLst>
      <p:ext uri="{BB962C8B-B14F-4D97-AF65-F5344CB8AC3E}">
        <p14:creationId xmlns:p14="http://schemas.microsoft.com/office/powerpoint/2010/main" val="1862310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7924800" cy="3724096"/>
          </a:xfrm>
          <a:prstGeom prst="rect">
            <a:avLst/>
          </a:prstGeom>
        </p:spPr>
        <p:txBody>
          <a:bodyPr wrap="square">
            <a:spAutoFit/>
          </a:bodyPr>
          <a:lstStyle/>
          <a:p>
            <a:pPr algn="ctr">
              <a:spcAft>
                <a:spcPts val="1200"/>
              </a:spcAft>
              <a:defRPr/>
            </a:pPr>
            <a:r>
              <a:rPr lang="en-US" b="1" dirty="0" smtClean="0">
                <a:latin typeface="Arial"/>
                <a:ea typeface="Times New Roman"/>
              </a:rPr>
              <a:t>Acknowledgements</a:t>
            </a:r>
            <a:endParaRPr lang="en-US" dirty="0" smtClean="0">
              <a:latin typeface="Arial"/>
              <a:ea typeface="Times New Roman"/>
            </a:endParaRPr>
          </a:p>
          <a:p>
            <a:pPr algn="ctr">
              <a:spcAft>
                <a:spcPts val="1200"/>
              </a:spcAft>
              <a:defRPr/>
            </a:pPr>
            <a:endParaRPr lang="en-US" dirty="0">
              <a:latin typeface="Arial"/>
              <a:ea typeface="Times New Roman"/>
            </a:endParaRPr>
          </a:p>
          <a:p>
            <a:pPr eaLnBrk="1" hangingPunct="1">
              <a:defRPr/>
            </a:pPr>
            <a:r>
              <a:rPr lang="en-US" dirty="0" smtClean="0">
                <a:latin typeface="Arial" pitchFamily="34" charset="0"/>
              </a:rPr>
              <a:t>Marcia Harrison-Pitaniello thanks </a:t>
            </a:r>
            <a:r>
              <a:rPr lang="en-US" dirty="0">
                <a:latin typeface="Arial" pitchFamily="34" charset="0"/>
              </a:rPr>
              <a:t>the John </a:t>
            </a:r>
            <a:r>
              <a:rPr lang="en-US" dirty="0" err="1">
                <a:latin typeface="Arial" pitchFamily="34" charset="0"/>
              </a:rPr>
              <a:t>Deaver</a:t>
            </a:r>
            <a:r>
              <a:rPr lang="en-US" dirty="0">
                <a:latin typeface="Arial" pitchFamily="34" charset="0"/>
              </a:rPr>
              <a:t> </a:t>
            </a:r>
            <a:r>
              <a:rPr lang="en-US" dirty="0" err="1">
                <a:latin typeface="Arial" pitchFamily="34" charset="0"/>
              </a:rPr>
              <a:t>Drinko</a:t>
            </a:r>
            <a:r>
              <a:rPr lang="en-US" dirty="0">
                <a:latin typeface="Arial" pitchFamily="34" charset="0"/>
              </a:rPr>
              <a:t> Academy at Marshall University for funding </a:t>
            </a:r>
            <a:r>
              <a:rPr lang="en-US" dirty="0" smtClean="0">
                <a:latin typeface="Arial" pitchFamily="34" charset="0"/>
              </a:rPr>
              <a:t>her </a:t>
            </a:r>
            <a:r>
              <a:rPr lang="en-US" dirty="0">
                <a:latin typeface="Arial" pitchFamily="34" charset="0"/>
              </a:rPr>
              <a:t>ongoing efforts to develop and publish </a:t>
            </a:r>
            <a:r>
              <a:rPr lang="en-US" dirty="0" smtClean="0">
                <a:latin typeface="Arial" pitchFamily="34" charset="0"/>
              </a:rPr>
              <a:t>curricular </a:t>
            </a:r>
            <a:r>
              <a:rPr lang="en-US" dirty="0">
                <a:latin typeface="Arial" pitchFamily="34" charset="0"/>
              </a:rPr>
              <a:t>materials.  </a:t>
            </a:r>
            <a:r>
              <a:rPr lang="en-US" dirty="0" smtClean="0">
                <a:latin typeface="Arial" pitchFamily="34" charset="0"/>
              </a:rPr>
              <a:t>She also wishes to thank </a:t>
            </a:r>
            <a:r>
              <a:rPr lang="en-US" dirty="0">
                <a:latin typeface="Arial" pitchFamily="34" charset="0"/>
              </a:rPr>
              <a:t>Terry Shank, Angela Kargul, Danielle Gallagher, and Susan Weinstein for their helpful input on this </a:t>
            </a:r>
            <a:r>
              <a:rPr lang="en-US" dirty="0" smtClean="0">
                <a:latin typeface="Arial" pitchFamily="34" charset="0"/>
              </a:rPr>
              <a:t>material.</a:t>
            </a:r>
            <a:endParaRPr lang="en-US" dirty="0"/>
          </a:p>
          <a:p>
            <a:pPr>
              <a:defRPr/>
            </a:pPr>
            <a:endParaRPr lang="en-US" dirty="0">
              <a:latin typeface="Arial"/>
              <a:ea typeface="Times New Roman"/>
            </a:endParaRPr>
          </a:p>
        </p:txBody>
      </p:sp>
    </p:spTree>
    <p:extLst>
      <p:ext uri="{BB962C8B-B14F-4D97-AF65-F5344CB8AC3E}">
        <p14:creationId xmlns:p14="http://schemas.microsoft.com/office/powerpoint/2010/main" val="319992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04800" y="304800"/>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smtClean="0">
                <a:solidFill>
                  <a:srgbClr val="000000"/>
                </a:solidFill>
                <a:ea typeface="Times New Roman" panose="02020603050405020304" pitchFamily="18" charset="0"/>
                <a:cs typeface="Arial" panose="020B0604020202020204" pitchFamily="34" charset="0"/>
              </a:rPr>
              <a:t>The mouse-ear </a:t>
            </a:r>
            <a:r>
              <a:rPr lang="en-US" altLang="en-US" sz="2800" dirty="0">
                <a:solidFill>
                  <a:srgbClr val="000000"/>
                </a:solidFill>
                <a:ea typeface="Times New Roman" panose="02020603050405020304" pitchFamily="18" charset="0"/>
                <a:cs typeface="Arial" panose="020B0604020202020204" pitchFamily="34" charset="0"/>
              </a:rPr>
              <a:t>cress (</a:t>
            </a:r>
            <a:r>
              <a:rPr lang="en-US" altLang="en-US" sz="2800" i="1" dirty="0">
                <a:solidFill>
                  <a:srgbClr val="000000"/>
                </a:solidFill>
                <a:ea typeface="Times New Roman" panose="02020603050405020304" pitchFamily="18" charset="0"/>
                <a:cs typeface="Arial" panose="020B0604020202020204" pitchFamily="34" charset="0"/>
              </a:rPr>
              <a:t>Arabidopsis thaliana</a:t>
            </a:r>
            <a:r>
              <a:rPr lang="en-US" altLang="en-US" sz="2800" dirty="0">
                <a:solidFill>
                  <a:srgbClr val="000000"/>
                </a:solidFill>
                <a:ea typeface="Times New Roman" panose="02020603050405020304" pitchFamily="18" charset="0"/>
                <a:cs typeface="Arial" panose="020B0604020202020204" pitchFamily="34" charset="0"/>
              </a:rPr>
              <a:t>) has single-celled multi-pointed </a:t>
            </a:r>
            <a:r>
              <a:rPr lang="en-US" altLang="en-US" sz="2800" dirty="0" smtClean="0">
                <a:solidFill>
                  <a:srgbClr val="000000"/>
                </a:solidFill>
                <a:ea typeface="Times New Roman" panose="02020603050405020304" pitchFamily="18" charset="0"/>
                <a:cs typeface="Arial" panose="020B0604020202020204" pitchFamily="34" charset="0"/>
              </a:rPr>
              <a:t>trichomes that project from the </a:t>
            </a:r>
            <a:r>
              <a:rPr lang="en-US" altLang="en-US" sz="2800" dirty="0">
                <a:solidFill>
                  <a:srgbClr val="000000"/>
                </a:solidFill>
                <a:ea typeface="Times New Roman" panose="02020603050405020304" pitchFamily="18" charset="0"/>
                <a:cs typeface="Arial" panose="020B0604020202020204" pitchFamily="34" charset="0"/>
              </a:rPr>
              <a:t>outer layer of cells. </a:t>
            </a:r>
            <a:r>
              <a:rPr lang="en-US" altLang="en-US" sz="2800" dirty="0" smtClean="0">
                <a:solidFill>
                  <a:srgbClr val="000000"/>
                </a:solidFill>
                <a:ea typeface="Times New Roman" panose="02020603050405020304" pitchFamily="18" charset="0"/>
                <a:cs typeface="Arial" panose="020B0604020202020204" pitchFamily="34" charset="0"/>
              </a:rPr>
              <a:t>Interestingly, the cells of these trichomes are polyploid. </a:t>
            </a:r>
            <a:endParaRPr lang="en-US" altLang="en-US" sz="2800" dirty="0">
              <a:solidFill>
                <a:srgbClr val="000000"/>
              </a:solidFill>
              <a:ea typeface="Times New Roman" panose="02020603050405020304" pitchFamily="18" charset="0"/>
              <a:cs typeface="Arial" panose="020B0604020202020204" pitchFamily="34" charset="0"/>
            </a:endParaRPr>
          </a:p>
        </p:txBody>
      </p:sp>
      <p:grpSp>
        <p:nvGrpSpPr>
          <p:cNvPr id="6" name="Group 5"/>
          <p:cNvGrpSpPr/>
          <p:nvPr/>
        </p:nvGrpSpPr>
        <p:grpSpPr>
          <a:xfrm>
            <a:off x="457200" y="2743200"/>
            <a:ext cx="7746543" cy="3287441"/>
            <a:chOff x="730951" y="5568950"/>
            <a:chExt cx="7746543" cy="3287441"/>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73094" y="5655991"/>
              <a:ext cx="3704400" cy="3200400"/>
            </a:xfrm>
            <a:prstGeom prst="rect">
              <a:avLst/>
            </a:prstGeom>
          </p:spPr>
        </p:pic>
        <p:grpSp>
          <p:nvGrpSpPr>
            <p:cNvPr id="9" name="Group 8"/>
            <p:cNvGrpSpPr/>
            <p:nvPr/>
          </p:nvGrpSpPr>
          <p:grpSpPr>
            <a:xfrm>
              <a:off x="730951" y="5568950"/>
              <a:ext cx="5165952" cy="3149600"/>
              <a:chOff x="730951" y="5568950"/>
              <a:chExt cx="5165952" cy="31496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784411" y="5560274"/>
                <a:ext cx="3093480" cy="3200400"/>
              </a:xfrm>
              <a:prstGeom prst="rect">
                <a:avLst/>
              </a:prstGeom>
              <a:ln w="50800">
                <a:solidFill>
                  <a:srgbClr val="FFC000"/>
                </a:solidFill>
              </a:ln>
            </p:spPr>
          </p:pic>
          <p:sp>
            <p:nvSpPr>
              <p:cNvPr id="11" name="Rectangle 10"/>
              <p:cNvSpPr/>
              <p:nvPr/>
            </p:nvSpPr>
            <p:spPr>
              <a:xfrm>
                <a:off x="5723914" y="7771184"/>
                <a:ext cx="172989" cy="1963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flipV="1">
                <a:off x="3931351" y="5568950"/>
                <a:ext cx="1792564" cy="220858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62401" y="7967503"/>
                <a:ext cx="1761513" cy="75104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0339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04800" y="6858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000000"/>
                </a:solidFill>
                <a:ea typeface="Times New Roman" panose="02020603050405020304" pitchFamily="18" charset="0"/>
                <a:cs typeface="Arial" panose="020B0604020202020204" pitchFamily="34" charset="0"/>
              </a:rPr>
              <a:t>The purple passion plant has multicellular trichomes that contain a purple pigment.</a:t>
            </a:r>
            <a:endParaRPr lang="en-US" altLang="en-US" sz="3200" dirty="0">
              <a:solidFill>
                <a:srgbClr val="000000"/>
              </a:solidFill>
              <a:ea typeface="Times New Roman" panose="02020603050405020304" pitchFamily="18" charset="0"/>
              <a:cs typeface="Arial" panose="020B0604020202020204" pitchFamily="34" charset="0"/>
            </a:endParaRPr>
          </a:p>
        </p:txBody>
      </p:sp>
      <p:grpSp>
        <p:nvGrpSpPr>
          <p:cNvPr id="3" name="Group 2"/>
          <p:cNvGrpSpPr>
            <a:grpSpLocks noChangeAspect="1"/>
          </p:cNvGrpSpPr>
          <p:nvPr/>
        </p:nvGrpSpPr>
        <p:grpSpPr>
          <a:xfrm>
            <a:off x="218724" y="2133602"/>
            <a:ext cx="8671276" cy="3777797"/>
            <a:chOff x="17667174" y="27888944"/>
            <a:chExt cx="9094266" cy="3959125"/>
          </a:xfrm>
        </p:grpSpPr>
        <p:grpSp>
          <p:nvGrpSpPr>
            <p:cNvPr id="4" name="Group 3"/>
            <p:cNvGrpSpPr/>
            <p:nvPr/>
          </p:nvGrpSpPr>
          <p:grpSpPr>
            <a:xfrm>
              <a:off x="17667174" y="27888944"/>
              <a:ext cx="9094266" cy="3928988"/>
              <a:chOff x="17667174" y="27888944"/>
              <a:chExt cx="9094266" cy="3928988"/>
            </a:xfrm>
          </p:grpSpPr>
          <p:grpSp>
            <p:nvGrpSpPr>
              <p:cNvPr id="6" name="Group 5"/>
              <p:cNvGrpSpPr/>
              <p:nvPr/>
            </p:nvGrpSpPr>
            <p:grpSpPr>
              <a:xfrm>
                <a:off x="17667174" y="27888944"/>
                <a:ext cx="6143258" cy="3928988"/>
                <a:chOff x="17834814" y="27888944"/>
                <a:chExt cx="6143258" cy="3928988"/>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834814" y="28637198"/>
                  <a:ext cx="4726780" cy="3180734"/>
                </a:xfrm>
                <a:prstGeom prst="rect">
                  <a:avLst/>
                </a:prstGeom>
              </p:spPr>
            </p:pic>
            <p:grpSp>
              <p:nvGrpSpPr>
                <p:cNvPr id="9" name="Group 8"/>
                <p:cNvGrpSpPr/>
                <p:nvPr/>
              </p:nvGrpSpPr>
              <p:grpSpPr>
                <a:xfrm>
                  <a:off x="21462573" y="27888944"/>
                  <a:ext cx="2515499" cy="1539355"/>
                  <a:chOff x="21843573" y="27888944"/>
                  <a:chExt cx="2515499" cy="1539355"/>
                </a:xfrm>
              </p:grpSpPr>
              <p:cxnSp>
                <p:nvCxnSpPr>
                  <p:cNvPr id="10" name="Straight Connector 9"/>
                  <p:cNvCxnSpPr/>
                  <p:nvPr/>
                </p:nvCxnSpPr>
                <p:spPr>
                  <a:xfrm flipH="1">
                    <a:off x="22016562" y="27888944"/>
                    <a:ext cx="2315872" cy="132559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843573" y="29201843"/>
                    <a:ext cx="172989" cy="1963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22043200" y="27919081"/>
                    <a:ext cx="2315872" cy="132559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870211" y="29231980"/>
                    <a:ext cx="172989" cy="1963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p:cNvPicPr>
                <a:picLocks noChangeAspect="1"/>
              </p:cNvPicPr>
              <p:nvPr/>
            </p:nvPicPr>
            <p:blipFill rotWithShape="1">
              <a:blip r:embed="rId3"/>
              <a:srcRect l="13273" t="17115" r="22183" b="15897"/>
              <a:stretch/>
            </p:blipFill>
            <p:spPr>
              <a:xfrm rot="5400000">
                <a:off x="23359996" y="28358720"/>
                <a:ext cx="3825242" cy="2977646"/>
              </a:xfrm>
              <a:prstGeom prst="rect">
                <a:avLst/>
              </a:prstGeom>
              <a:ln w="44450">
                <a:solidFill>
                  <a:srgbClr val="FFC000"/>
                </a:solidFill>
              </a:ln>
            </p:spPr>
          </p:pic>
          <p:pic>
            <p:nvPicPr>
              <p:cNvPr id="14" name="Picture 13"/>
              <p:cNvPicPr>
                <a:picLocks noChangeAspect="1"/>
              </p:cNvPicPr>
              <p:nvPr/>
            </p:nvPicPr>
            <p:blipFill rotWithShape="1">
              <a:blip r:embed="rId3"/>
              <a:srcRect l="13273" t="17115" r="22183" b="15897"/>
              <a:stretch/>
            </p:blipFill>
            <p:spPr>
              <a:xfrm rot="5400000">
                <a:off x="23327432" y="28391472"/>
                <a:ext cx="3825242" cy="2977646"/>
              </a:xfrm>
              <a:prstGeom prst="rect">
                <a:avLst/>
              </a:prstGeom>
              <a:ln w="44450">
                <a:solidFill>
                  <a:srgbClr val="FFC000"/>
                </a:solidFill>
              </a:ln>
            </p:spPr>
          </p:pic>
        </p:grpSp>
        <p:cxnSp>
          <p:nvCxnSpPr>
            <p:cNvPr id="5" name="Straight Connector 4"/>
            <p:cNvCxnSpPr/>
            <p:nvPr/>
          </p:nvCxnSpPr>
          <p:spPr>
            <a:xfrm flipH="1" flipV="1">
              <a:off x="21467923" y="29398162"/>
              <a:ext cx="2315871" cy="241976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1494561" y="29428300"/>
              <a:ext cx="2315871" cy="241976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9590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76200"/>
            <a:ext cx="73990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smtClean="0">
                <a:solidFill>
                  <a:srgbClr val="000000"/>
                </a:solidFill>
                <a:ea typeface="Times New Roman" panose="02020603050405020304" pitchFamily="18" charset="0"/>
                <a:cs typeface="Arial" panose="020B0604020202020204" pitchFamily="34" charset="0"/>
              </a:rPr>
              <a:t>The cultivated </a:t>
            </a:r>
            <a:r>
              <a:rPr lang="en-US" altLang="en-US" sz="3200" dirty="0">
                <a:solidFill>
                  <a:srgbClr val="000000"/>
                </a:solidFill>
                <a:ea typeface="Times New Roman" panose="02020603050405020304" pitchFamily="18" charset="0"/>
                <a:cs typeface="Arial" panose="020B0604020202020204" pitchFamily="34" charset="0"/>
              </a:rPr>
              <a:t>tomato (</a:t>
            </a:r>
            <a:r>
              <a:rPr lang="en-US" altLang="en-US" sz="3200" i="1" dirty="0">
                <a:solidFill>
                  <a:srgbClr val="000000"/>
                </a:solidFill>
                <a:ea typeface="Times New Roman" panose="02020603050405020304" pitchFamily="18" charset="0"/>
                <a:cs typeface="Arial" panose="020B0604020202020204" pitchFamily="34" charset="0"/>
              </a:rPr>
              <a:t>Solanum </a:t>
            </a:r>
            <a:r>
              <a:rPr lang="en-US" altLang="en-US" sz="3200" i="1" dirty="0" err="1">
                <a:solidFill>
                  <a:srgbClr val="000000"/>
                </a:solidFill>
                <a:ea typeface="Times New Roman" panose="02020603050405020304" pitchFamily="18" charset="0"/>
                <a:cs typeface="Arial" panose="020B0604020202020204" pitchFamily="34" charset="0"/>
              </a:rPr>
              <a:t>lycopersicum</a:t>
            </a:r>
            <a:r>
              <a:rPr lang="en-US" altLang="en-US" sz="3200" dirty="0" smtClean="0">
                <a:solidFill>
                  <a:srgbClr val="000000"/>
                </a:solidFill>
                <a:ea typeface="Times New Roman" panose="02020603050405020304" pitchFamily="18" charset="0"/>
                <a:cs typeface="Arial" panose="020B0604020202020204" pitchFamily="34" charset="0"/>
              </a:rPr>
              <a:t>) has four different types of trichomes. Some of these are </a:t>
            </a:r>
            <a:r>
              <a:rPr lang="en-US" altLang="en-US" sz="3200" dirty="0" smtClean="0">
                <a:solidFill>
                  <a:srgbClr val="000000"/>
                </a:solidFill>
                <a:ea typeface="Times New Roman" panose="02020603050405020304" pitchFamily="18" charset="0"/>
                <a:cs typeface="Arial" panose="020B0604020202020204" pitchFamily="34" charset="0"/>
              </a:rPr>
              <a:t>glandular</a:t>
            </a:r>
          </a:p>
          <a:p>
            <a:r>
              <a:rPr lang="en-US" altLang="en-US" sz="3200" dirty="0" smtClean="0">
                <a:solidFill>
                  <a:srgbClr val="000000"/>
                </a:solidFill>
                <a:ea typeface="Times New Roman" panose="02020603050405020304" pitchFamily="18" charset="0"/>
                <a:cs typeface="Arial" panose="020B0604020202020204" pitchFamily="34" charset="0"/>
              </a:rPr>
              <a:t>with </a:t>
            </a:r>
            <a:r>
              <a:rPr lang="en-US" altLang="en-US" sz="3200" dirty="0" smtClean="0">
                <a:solidFill>
                  <a:srgbClr val="000000"/>
                </a:solidFill>
                <a:ea typeface="Times New Roman" panose="02020603050405020304" pitchFamily="18" charset="0"/>
                <a:cs typeface="Arial" panose="020B0604020202020204" pitchFamily="34" charset="0"/>
              </a:rPr>
              <a:t>globular heads on a short stalk. </a:t>
            </a:r>
            <a:r>
              <a:rPr lang="en-US" altLang="en-US" sz="3200" dirty="0" smtClean="0">
                <a:solidFill>
                  <a:srgbClr val="000000"/>
                </a:solidFill>
                <a:ea typeface="Times New Roman" panose="02020603050405020304" pitchFamily="18" charset="0"/>
                <a:cs typeface="Arial" panose="020B0604020202020204" pitchFamily="34" charset="0"/>
              </a:rPr>
              <a:t>The </a:t>
            </a:r>
            <a:r>
              <a:rPr lang="en-US" altLang="en-US" sz="3200" dirty="0" smtClean="0">
                <a:solidFill>
                  <a:srgbClr val="000000"/>
                </a:solidFill>
                <a:ea typeface="Times New Roman" panose="02020603050405020304" pitchFamily="18" charset="0"/>
                <a:cs typeface="Arial" panose="020B0604020202020204" pitchFamily="34" charset="0"/>
              </a:rPr>
              <a:t>globular portion is composed of secretory cells that contain chemicals.</a:t>
            </a:r>
          </a:p>
        </p:txBody>
      </p:sp>
      <p:pic>
        <p:nvPicPr>
          <p:cNvPr id="2050" name="Picture 2" descr="http://science.marshall.edu/harrison/images/Trichome-gallery/Tomato-1-plant-fru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6964"/>
            <a:ext cx="1668780" cy="1685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ience.marshall.edu/harrison/images/Trichome-gallery/tomato-t.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19" t="10063" r="17355" b="14180"/>
          <a:stretch/>
        </p:blipFill>
        <p:spPr bwMode="auto">
          <a:xfrm>
            <a:off x="5410200" y="3276600"/>
            <a:ext cx="2852928" cy="2743200"/>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203434" y="3260834"/>
            <a:ext cx="4191000" cy="2743200"/>
            <a:chOff x="1219200" y="3124200"/>
            <a:chExt cx="4191000" cy="2743200"/>
          </a:xfrm>
        </p:grpSpPr>
        <p:pic>
          <p:nvPicPr>
            <p:cNvPr id="2052" name="Picture 4" descr="http://science.marshall.edu/harrison/images/Trichome-gallery/Tomato-le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6038"/>
              <a:ext cx="2362200" cy="22795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H="1">
              <a:off x="3352799" y="3124200"/>
              <a:ext cx="2057401" cy="75546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87855" y="3867546"/>
              <a:ext cx="164943" cy="1873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flipV="1">
              <a:off x="3352800" y="4054875"/>
              <a:ext cx="2057400" cy="1812525"/>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50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04800" y="762000"/>
            <a:ext cx="8382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smtClean="0">
                <a:solidFill>
                  <a:srgbClr val="000000"/>
                </a:solidFill>
                <a:ea typeface="Times New Roman" panose="02020603050405020304" pitchFamily="18" charset="0"/>
                <a:cs typeface="Arial" panose="020B0604020202020204" pitchFamily="34" charset="0"/>
              </a:rPr>
              <a:t>Trichomes as protection</a:t>
            </a:r>
          </a:p>
          <a:p>
            <a:endParaRPr lang="en-US" altLang="en-US" sz="3200" b="1" dirty="0" smtClean="0">
              <a:solidFill>
                <a:srgbClr val="000000"/>
              </a:solidFill>
              <a:ea typeface="Times New Roman" panose="02020603050405020304" pitchFamily="18" charset="0"/>
              <a:cs typeface="Arial" panose="020B0604020202020204" pitchFamily="34" charset="0"/>
            </a:endParaRPr>
          </a:p>
          <a:p>
            <a:r>
              <a:rPr lang="en-US" altLang="en-US" sz="3200" dirty="0" smtClean="0">
                <a:solidFill>
                  <a:srgbClr val="000000"/>
                </a:solidFill>
                <a:ea typeface="Times New Roman" panose="02020603050405020304" pitchFamily="18" charset="0"/>
                <a:cs typeface="Arial" panose="020B0604020202020204" pitchFamily="34" charset="0"/>
              </a:rPr>
              <a:t>Trichomes </a:t>
            </a:r>
            <a:r>
              <a:rPr lang="en-US" altLang="en-US" sz="3200" dirty="0">
                <a:solidFill>
                  <a:srgbClr val="000000"/>
                </a:solidFill>
                <a:ea typeface="Times New Roman" panose="02020603050405020304" pitchFamily="18" charset="0"/>
                <a:cs typeface="Arial" panose="020B0604020202020204" pitchFamily="34" charset="0"/>
              </a:rPr>
              <a:t>deter chewing insects, caterpillars, and fungal infections. </a:t>
            </a:r>
            <a:endParaRPr lang="en-US" altLang="en-US" sz="3200" dirty="0" smtClean="0">
              <a:solidFill>
                <a:srgbClr val="000000"/>
              </a:solidFill>
              <a:ea typeface="Times New Roman" panose="02020603050405020304" pitchFamily="18" charset="0"/>
              <a:cs typeface="Arial" panose="020B0604020202020204" pitchFamily="34" charset="0"/>
            </a:endParaRPr>
          </a:p>
          <a:p>
            <a:endParaRPr lang="en-US" altLang="en-US" sz="3200" dirty="0" smtClean="0">
              <a:solidFill>
                <a:srgbClr val="000000"/>
              </a:solidFill>
              <a:ea typeface="Times New Roman" panose="02020603050405020304" pitchFamily="18" charset="0"/>
              <a:cs typeface="Arial" panose="020B0604020202020204" pitchFamily="34" charset="0"/>
            </a:endParaRPr>
          </a:p>
          <a:p>
            <a:r>
              <a:rPr lang="en-US" altLang="en-US" sz="3200" dirty="0" smtClean="0">
                <a:solidFill>
                  <a:srgbClr val="000000"/>
                </a:solidFill>
                <a:ea typeface="Times New Roman" panose="02020603050405020304" pitchFamily="18" charset="0"/>
                <a:cs typeface="Arial" panose="020B0604020202020204" pitchFamily="34" charset="0"/>
              </a:rPr>
              <a:t>They </a:t>
            </a:r>
            <a:r>
              <a:rPr lang="en-US" altLang="en-US" sz="3200" dirty="0">
                <a:solidFill>
                  <a:srgbClr val="000000"/>
                </a:solidFill>
                <a:ea typeface="Times New Roman" panose="02020603050405020304" pitchFamily="18" charset="0"/>
                <a:cs typeface="Arial" panose="020B0604020202020204" pitchFamily="34" charset="0"/>
              </a:rPr>
              <a:t>also help prevent damage from frost, drought, and UV light</a:t>
            </a:r>
            <a:r>
              <a:rPr lang="en-US" altLang="en-US" sz="3200" dirty="0" smtClean="0">
                <a:solidFill>
                  <a:srgbClr val="000000"/>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866144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0434" y="76200"/>
            <a:ext cx="9067800" cy="72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1200"/>
              </a:spcAft>
            </a:pPr>
            <a:r>
              <a:rPr lang="en-US" altLang="en-US" sz="3200" b="1" dirty="0" smtClean="0">
                <a:solidFill>
                  <a:srgbClr val="000000"/>
                </a:solidFill>
                <a:ea typeface="Times New Roman" panose="02020603050405020304" pitchFamily="18" charset="0"/>
                <a:cs typeface="Arial" panose="020B0604020202020204" pitchFamily="34" charset="0"/>
              </a:rPr>
              <a:t>Trichomes as deterrents</a:t>
            </a:r>
          </a:p>
          <a:p>
            <a:r>
              <a:rPr lang="en-US" altLang="en-US" sz="3200" dirty="0" smtClean="0">
                <a:solidFill>
                  <a:srgbClr val="000000"/>
                </a:solidFill>
                <a:ea typeface="Times New Roman" panose="02020603050405020304" pitchFamily="18" charset="0"/>
                <a:cs typeface="Arial" panose="020B0604020202020204" pitchFamily="34" charset="0"/>
              </a:rPr>
              <a:t>Trichomes </a:t>
            </a:r>
            <a:r>
              <a:rPr lang="en-US" altLang="en-US" sz="3200" dirty="0">
                <a:solidFill>
                  <a:srgbClr val="000000"/>
                </a:solidFill>
                <a:ea typeface="Times New Roman" panose="02020603050405020304" pitchFamily="18" charset="0"/>
                <a:cs typeface="Arial" panose="020B0604020202020204" pitchFamily="34" charset="0"/>
              </a:rPr>
              <a:t>deter chewing insects, caterpillars, and fungal infections. </a:t>
            </a:r>
            <a:r>
              <a:rPr lang="en-US" altLang="en-US" sz="3200" dirty="0" smtClean="0">
                <a:solidFill>
                  <a:srgbClr val="000000"/>
                </a:solidFill>
                <a:ea typeface="Times New Roman" panose="02020603050405020304" pitchFamily="18" charset="0"/>
                <a:cs typeface="Arial" panose="020B0604020202020204" pitchFamily="34" charset="0"/>
              </a:rPr>
              <a:t>They </a:t>
            </a:r>
            <a:r>
              <a:rPr lang="en-US" altLang="en-US" sz="3200" dirty="0">
                <a:solidFill>
                  <a:srgbClr val="000000"/>
                </a:solidFill>
                <a:ea typeface="Times New Roman" panose="02020603050405020304" pitchFamily="18" charset="0"/>
                <a:cs typeface="Arial" panose="020B0604020202020204" pitchFamily="34" charset="0"/>
              </a:rPr>
              <a:t>also help prevent damage from frost, </a:t>
            </a:r>
            <a:r>
              <a:rPr lang="en-US" altLang="en-US" sz="3200" dirty="0" smtClean="0">
                <a:solidFill>
                  <a:srgbClr val="000000"/>
                </a:solidFill>
                <a:ea typeface="Times New Roman" panose="02020603050405020304" pitchFamily="18" charset="0"/>
                <a:cs typeface="Arial" panose="020B0604020202020204" pitchFamily="34" charset="0"/>
              </a:rPr>
              <a:t>and drought. </a:t>
            </a:r>
          </a:p>
          <a:p>
            <a:pPr>
              <a:spcBef>
                <a:spcPts val="1200"/>
              </a:spcBef>
            </a:pPr>
            <a:r>
              <a:rPr lang="en-US" altLang="en-US" sz="3200" dirty="0">
                <a:solidFill>
                  <a:srgbClr val="000000"/>
                </a:solidFill>
                <a:ea typeface="Times New Roman" panose="02020603050405020304" pitchFamily="18" charset="0"/>
                <a:cs typeface="Arial" panose="020B0604020202020204" pitchFamily="34" charset="0"/>
              </a:rPr>
              <a:t>Examples: </a:t>
            </a:r>
            <a:endParaRPr lang="en-US" altLang="en-US" sz="3200" dirty="0" smtClean="0">
              <a:solidFill>
                <a:srgbClr val="000000"/>
              </a:solidFill>
              <a:ea typeface="Times New Roman" panose="02020603050405020304" pitchFamily="18" charset="0"/>
              <a:cs typeface="Arial" panose="020B0604020202020204" pitchFamily="34" charset="0"/>
            </a:endParaRPr>
          </a:p>
          <a:p>
            <a:pPr>
              <a:spcBef>
                <a:spcPts val="1200"/>
              </a:spcBef>
            </a:pPr>
            <a:r>
              <a:rPr lang="en-US" altLang="en-US" sz="3200" dirty="0" smtClean="0">
                <a:solidFill>
                  <a:srgbClr val="000000"/>
                </a:solidFill>
                <a:ea typeface="Times New Roman" panose="02020603050405020304" pitchFamily="18" charset="0"/>
                <a:cs typeface="Arial" panose="020B0604020202020204" pitchFamily="34" charset="0"/>
              </a:rPr>
              <a:t>	    African violet</a:t>
            </a:r>
          </a:p>
          <a:p>
            <a:pPr>
              <a:spcBef>
                <a:spcPts val="1200"/>
              </a:spcBef>
            </a:pPr>
            <a:endParaRPr lang="en-US" altLang="en-US" sz="3200" dirty="0">
              <a:solidFill>
                <a:srgbClr val="000000"/>
              </a:solidFill>
              <a:ea typeface="Times New Roman" panose="02020603050405020304" pitchFamily="18" charset="0"/>
              <a:cs typeface="Arial" panose="020B0604020202020204" pitchFamily="34" charset="0"/>
            </a:endParaRPr>
          </a:p>
          <a:p>
            <a:pPr>
              <a:spcBef>
                <a:spcPts val="1200"/>
              </a:spcBef>
            </a:pPr>
            <a:r>
              <a:rPr lang="en-US" altLang="en-US" sz="3200" dirty="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   Catnip</a:t>
            </a:r>
            <a:endParaRPr lang="en-US" altLang="en-US" sz="3200" dirty="0">
              <a:solidFill>
                <a:srgbClr val="000000"/>
              </a:solidFill>
              <a:ea typeface="Times New Roman" panose="02020603050405020304" pitchFamily="18" charset="0"/>
              <a:cs typeface="Arial" panose="020B0604020202020204" pitchFamily="34" charset="0"/>
            </a:endParaRPr>
          </a:p>
          <a:p>
            <a:pPr marL="457200" indent="-457200">
              <a:spcBef>
                <a:spcPts val="0"/>
              </a:spcBef>
            </a:pPr>
            <a:endParaRPr lang="en-US" altLang="en-US" sz="3200" dirty="0">
              <a:solidFill>
                <a:srgbClr val="000000"/>
              </a:solidFill>
              <a:ea typeface="Times New Roman" panose="02020603050405020304" pitchFamily="18" charset="0"/>
              <a:cs typeface="Arial" panose="020B0604020202020204" pitchFamily="34" charset="0"/>
            </a:endParaRPr>
          </a:p>
          <a:p>
            <a:pPr marL="914400" indent="-1371600">
              <a:spcBef>
                <a:spcPts val="1200"/>
              </a:spcBef>
            </a:pPr>
            <a:r>
              <a:rPr lang="en-US" altLang="en-US" sz="3200" dirty="0">
                <a:solidFill>
                  <a:srgbClr val="000000"/>
                </a:solidFill>
                <a:ea typeface="Times New Roman" panose="02020603050405020304" pitchFamily="18" charset="0"/>
                <a:cs typeface="Arial" panose="020B0604020202020204" pitchFamily="34" charset="0"/>
              </a:rPr>
              <a:t> 	     </a:t>
            </a:r>
            <a:r>
              <a:rPr lang="en-US" altLang="en-US" sz="3200" dirty="0" smtClean="0">
                <a:solidFill>
                  <a:srgbClr val="000000"/>
                </a:solidFill>
                <a:ea typeface="Times New Roman" panose="02020603050405020304" pitchFamily="18" charset="0"/>
                <a:cs typeface="Arial" panose="020B0604020202020204" pitchFamily="34" charset="0"/>
              </a:rPr>
              <a:t>Petunia</a:t>
            </a:r>
          </a:p>
          <a:p>
            <a:pPr marL="914400" indent="-1371600">
              <a:spcBef>
                <a:spcPts val="1200"/>
              </a:spcBef>
            </a:pPr>
            <a:endParaRPr lang="en-US" altLang="en-US" sz="3200" dirty="0">
              <a:solidFill>
                <a:srgbClr val="000000"/>
              </a:solidFill>
              <a:ea typeface="Times New Roman" panose="02020603050405020304" pitchFamily="18" charset="0"/>
              <a:cs typeface="Arial" panose="020B0604020202020204" pitchFamily="34" charset="0"/>
            </a:endParaRPr>
          </a:p>
          <a:p>
            <a:pPr marL="914400" indent="-1371600">
              <a:spcBef>
                <a:spcPts val="1200"/>
              </a:spcBef>
            </a:pPr>
            <a:r>
              <a:rPr lang="en-US" altLang="en-US" sz="3200" dirty="0">
                <a:solidFill>
                  <a:srgbClr val="000000"/>
                </a:solidFill>
                <a:ea typeface="Times New Roman" panose="02020603050405020304" pitchFamily="18" charset="0"/>
                <a:cs typeface="Arial" panose="020B0604020202020204" pitchFamily="34" charset="0"/>
              </a:rPr>
              <a:t>	</a:t>
            </a:r>
          </a:p>
        </p:txBody>
      </p:sp>
      <p:pic>
        <p:nvPicPr>
          <p:cNvPr id="4" name="Picture 2" descr="http://science.marshall.edu/harrison/images/Trichome-gallery/Petu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22" y="5455920"/>
            <a:ext cx="1108253"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32195" y="4160520"/>
            <a:ext cx="1097280" cy="1097280"/>
          </a:xfrm>
          <a:prstGeom prst="rect">
            <a:avLst/>
          </a:prstGeom>
        </p:spPr>
      </p:pic>
      <p:pic>
        <p:nvPicPr>
          <p:cNvPr id="6" name="Picture 2" descr="http://science.marshall.edu/harrison/images/Trichome-gallery/AfricanVio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81" y="2956560"/>
            <a:ext cx="114790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52400" y="304800"/>
            <a:ext cx="6934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dirty="0">
                <a:solidFill>
                  <a:srgbClr val="000000"/>
                </a:solidFill>
                <a:ea typeface="Times New Roman" panose="02020603050405020304" pitchFamily="18" charset="0"/>
                <a:cs typeface="Arial" panose="020B0604020202020204" pitchFamily="34" charset="0"/>
              </a:rPr>
              <a:t>African violet (</a:t>
            </a:r>
            <a:r>
              <a:rPr lang="en-US" altLang="en-US" sz="3200" i="1" dirty="0" err="1">
                <a:solidFill>
                  <a:srgbClr val="000000"/>
                </a:solidFill>
                <a:ea typeface="Times New Roman" panose="02020603050405020304" pitchFamily="18" charset="0"/>
                <a:cs typeface="Arial" panose="020B0604020202020204" pitchFamily="34" charset="0"/>
              </a:rPr>
              <a:t>Saintpaulias</a:t>
            </a:r>
            <a:r>
              <a:rPr lang="en-US" altLang="en-US" sz="3200" i="1" dirty="0">
                <a:solidFill>
                  <a:srgbClr val="000000"/>
                </a:solidFill>
                <a:ea typeface="Times New Roman" panose="02020603050405020304" pitchFamily="18" charset="0"/>
                <a:cs typeface="Arial" panose="020B0604020202020204" pitchFamily="34" charset="0"/>
              </a:rPr>
              <a:t> sp</a:t>
            </a:r>
            <a:r>
              <a:rPr lang="en-US" altLang="en-US" sz="3200" dirty="0">
                <a:solidFill>
                  <a:srgbClr val="000000"/>
                </a:solidFill>
                <a:ea typeface="Times New Roman" panose="02020603050405020304" pitchFamily="18" charset="0"/>
                <a:cs typeface="Arial" panose="020B0604020202020204" pitchFamily="34" charset="0"/>
              </a:rPr>
              <a:t>.) has dense pointed trichomes on the leaf surface. The clear trichomes shown here contain chemicals that absorb UV light and act as a sunscreen.  </a:t>
            </a:r>
            <a:endParaRPr lang="en-US" altLang="en-US" sz="3200" dirty="0" smtClean="0">
              <a:solidFill>
                <a:srgbClr val="000000"/>
              </a:solidFill>
              <a:ea typeface="Times New Roman" panose="02020603050405020304" pitchFamily="18" charset="0"/>
              <a:cs typeface="Arial" panose="020B0604020202020204" pitchFamily="34" charset="0"/>
            </a:endParaRPr>
          </a:p>
        </p:txBody>
      </p:sp>
      <p:pic>
        <p:nvPicPr>
          <p:cNvPr id="20482" name="Picture 2" descr="http://science.marshall.edu/harrison/images/Trichome-gallery/AfricanVio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844" y="160913"/>
            <a:ext cx="19240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cience.marshall.edu/harrison/images/Trichome-gallery/AF-leaf.jpg"/>
          <p:cNvPicPr>
            <a:picLocks noChangeAspect="1" noChangeArrowheads="1"/>
          </p:cNvPicPr>
          <p:nvPr/>
        </p:nvPicPr>
        <p:blipFill rotWithShape="1">
          <a:blip r:embed="rId3">
            <a:extLst>
              <a:ext uri="{28A0092B-C50C-407E-A947-70E740481C1C}">
                <a14:useLocalDpi xmlns:a14="http://schemas.microsoft.com/office/drawing/2010/main" val="0"/>
              </a:ext>
            </a:extLst>
          </a:blip>
          <a:srcRect r="22179" b="28971"/>
          <a:stretch/>
        </p:blipFill>
        <p:spPr bwMode="auto">
          <a:xfrm>
            <a:off x="711189" y="3351788"/>
            <a:ext cx="2826481" cy="237744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cience.marshall.edu/harrison/images/Trichome-gallery/AfricanViolet-t.jpg"/>
          <p:cNvPicPr>
            <a:picLocks noChangeAspect="1" noChangeArrowheads="1"/>
          </p:cNvPicPr>
          <p:nvPr/>
        </p:nvPicPr>
        <p:blipFill rotWithShape="1">
          <a:blip r:embed="rId4">
            <a:extLst>
              <a:ext uri="{28A0092B-C50C-407E-A947-70E740481C1C}">
                <a14:useLocalDpi xmlns:a14="http://schemas.microsoft.com/office/drawing/2010/main" val="0"/>
              </a:ext>
            </a:extLst>
          </a:blip>
          <a:srcRect t="2290"/>
          <a:stretch/>
        </p:blipFill>
        <p:spPr bwMode="auto">
          <a:xfrm>
            <a:off x="5334000" y="3332810"/>
            <a:ext cx="2595372" cy="2438400"/>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40243" y="3290828"/>
            <a:ext cx="3182467" cy="2438400"/>
            <a:chOff x="3703147" y="2787199"/>
            <a:chExt cx="3182467" cy="2438400"/>
          </a:xfrm>
        </p:grpSpPr>
        <p:grpSp>
          <p:nvGrpSpPr>
            <p:cNvPr id="8" name="Group 7"/>
            <p:cNvGrpSpPr/>
            <p:nvPr/>
          </p:nvGrpSpPr>
          <p:grpSpPr>
            <a:xfrm>
              <a:off x="3703147" y="2787199"/>
              <a:ext cx="3182467" cy="900172"/>
              <a:chOff x="3703147" y="2787199"/>
              <a:chExt cx="3182467" cy="900172"/>
            </a:xfrm>
          </p:grpSpPr>
          <p:cxnSp>
            <p:nvCxnSpPr>
              <p:cNvPr id="10" name="Straight Connector 9"/>
              <p:cNvCxnSpPr/>
              <p:nvPr/>
            </p:nvCxnSpPr>
            <p:spPr>
              <a:xfrm flipH="1">
                <a:off x="4096673" y="2787199"/>
                <a:ext cx="2788941" cy="53441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03147" y="3321611"/>
                <a:ext cx="365760" cy="36576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9" name="Straight Connector 8"/>
            <p:cNvCxnSpPr/>
            <p:nvPr/>
          </p:nvCxnSpPr>
          <p:spPr>
            <a:xfrm flipH="1" flipV="1">
              <a:off x="4078327" y="3687371"/>
              <a:ext cx="2807287" cy="1538228"/>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9202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61645" y="533400"/>
            <a:ext cx="647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a:t>Catnip (</a:t>
            </a:r>
            <a:r>
              <a:rPr lang="en-US" sz="3200" i="1" dirty="0" err="1"/>
              <a:t>Nepeta</a:t>
            </a:r>
            <a:r>
              <a:rPr lang="en-US" sz="3200" i="1" dirty="0"/>
              <a:t> </a:t>
            </a:r>
            <a:r>
              <a:rPr lang="en-US" sz="3200" i="1" dirty="0" err="1"/>
              <a:t>cataria</a:t>
            </a:r>
            <a:r>
              <a:rPr lang="en-US" sz="3200" dirty="0"/>
              <a:t>) has pointed trichomes </a:t>
            </a:r>
            <a:r>
              <a:rPr lang="en-US" sz="3200" dirty="0" smtClean="0"/>
              <a:t>all over the surface of the leaf</a:t>
            </a:r>
            <a:r>
              <a:rPr lang="en-US" sz="3200" dirty="0" smtClean="0"/>
              <a:t>.</a:t>
            </a:r>
            <a:endParaRPr lang="en-US" altLang="en-US" sz="3200" b="1" dirty="0">
              <a:solidFill>
                <a:srgbClr val="000000"/>
              </a:solidFill>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086600" y="200882"/>
            <a:ext cx="1905000" cy="1905000"/>
          </a:xfrm>
          <a:prstGeom prst="rect">
            <a:avLst/>
          </a:prstGeom>
        </p:spPr>
      </p:pic>
      <p:pic>
        <p:nvPicPr>
          <p:cNvPr id="27650" name="Picture 2" descr="http://science.marshall.edu/harrison/images/Trichome-gallery/Catnip-l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42" y="3047999"/>
            <a:ext cx="3171062" cy="312419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cience.marshall.edu/harrison/images/Trichome-gallery/Catnip-tric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09821" y="3031066"/>
            <a:ext cx="3141133" cy="3141133"/>
          </a:xfrm>
          <a:prstGeom prst="rect">
            <a:avLst/>
          </a:prstGeom>
          <a:noFill/>
          <a:ln w="50800">
            <a:solidFill>
              <a:srgbClr val="FFC000"/>
            </a:solidFill>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600200" y="3031066"/>
            <a:ext cx="3609621" cy="3064934"/>
            <a:chOff x="3703147" y="2084467"/>
            <a:chExt cx="3609621" cy="3064934"/>
          </a:xfrm>
        </p:grpSpPr>
        <p:grpSp>
          <p:nvGrpSpPr>
            <p:cNvPr id="13" name="Group 12"/>
            <p:cNvGrpSpPr/>
            <p:nvPr/>
          </p:nvGrpSpPr>
          <p:grpSpPr>
            <a:xfrm>
              <a:off x="3703147" y="2084467"/>
              <a:ext cx="3609621" cy="1602904"/>
              <a:chOff x="3703147" y="2084467"/>
              <a:chExt cx="3609621" cy="1602904"/>
            </a:xfrm>
          </p:grpSpPr>
          <p:cxnSp>
            <p:nvCxnSpPr>
              <p:cNvPr id="15" name="Straight Connector 14"/>
              <p:cNvCxnSpPr/>
              <p:nvPr/>
            </p:nvCxnSpPr>
            <p:spPr>
              <a:xfrm flipH="1">
                <a:off x="4388948" y="2084467"/>
                <a:ext cx="2923820" cy="1115624"/>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03147" y="3168201"/>
                <a:ext cx="685800" cy="5191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4" name="Straight Connector 13"/>
            <p:cNvCxnSpPr/>
            <p:nvPr/>
          </p:nvCxnSpPr>
          <p:spPr>
            <a:xfrm flipH="1" flipV="1">
              <a:off x="4388948" y="3687371"/>
              <a:ext cx="2923819" cy="146203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3885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1548</TotalTime>
  <Words>870</Words>
  <Application>Microsoft Office PowerPoint</Application>
  <PresentationFormat>On-screen Show (4:3)</PresentationFormat>
  <Paragraphs>108</Paragraphs>
  <Slides>28</Slides>
  <Notes>1</Notes>
  <HiddenSlides>0</HiddenSlides>
  <MMClips>1</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confocal/fluorescence microscopy, a series of 4-7 µm optical sections is merged to provide the entire image of the trichome.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and Development, 6e</dc:title>
  <dc:subject/>
  <dc:creator>Sinauer Associates, Inc.</dc:creator>
  <cp:keywords/>
  <dc:description/>
  <cp:lastModifiedBy>Owner</cp:lastModifiedBy>
  <cp:revision>166</cp:revision>
  <dcterms:created xsi:type="dcterms:W3CDTF">2014-11-12T21:12:26Z</dcterms:created>
  <dcterms:modified xsi:type="dcterms:W3CDTF">2016-06-22T16:09:11Z</dcterms:modified>
  <cp:category/>
</cp:coreProperties>
</file>